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69" r:id="rId4"/>
    <p:sldId id="270" r:id="rId5"/>
  </p:sldIdLst>
  <p:sldSz cx="6908800" cy="3892550"/>
  <p:notesSz cx="6908800" cy="38925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74" d="100"/>
          <a:sy n="174" d="100"/>
        </p:scale>
        <p:origin x="108" y="4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6912000" cy="38879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980" y="255164"/>
            <a:ext cx="6307188" cy="1036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7272" y="2179828"/>
            <a:ext cx="4840605" cy="97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BLUETTI 3.0"/>
                <a:cs typeface="BLUETTI 3.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BLUETTI 3.0"/>
                <a:cs typeface="BLUETTI 3.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5757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61302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BLUETTI 3.0"/>
                <a:cs typeface="BLUETTI 3.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7502" y="304321"/>
            <a:ext cx="2420144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chemeClr val="tx1"/>
                </a:solidFill>
                <a:latin typeface="BLUETTI 3.0"/>
                <a:cs typeface="BLUETTI 3.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757" y="895286"/>
            <a:ext cx="6223635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9784" y="3549325"/>
            <a:ext cx="1311275" cy="12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5757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00098" y="3549320"/>
            <a:ext cx="171450" cy="12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595757"/>
                </a:solidFill>
                <a:latin typeface="BLUETTI 3.0 Normal"/>
                <a:cs typeface="BLUETTI 3.0 Normal"/>
              </a:defRPr>
            </a:lvl1pPr>
          </a:lstStyle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4264" y="304321"/>
            <a:ext cx="268351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BLUETTI</a:t>
            </a:r>
            <a:r>
              <a:rPr spc="25" dirty="0"/>
              <a:t> </a:t>
            </a:r>
            <a:r>
              <a:rPr dirty="0"/>
              <a:t>Premium</a:t>
            </a:r>
            <a:r>
              <a:rPr spc="25" dirty="0"/>
              <a:t> </a:t>
            </a:r>
            <a:r>
              <a:rPr dirty="0"/>
              <a:t>200</a:t>
            </a:r>
            <a:r>
              <a:rPr spc="30" dirty="0"/>
              <a:t> </a:t>
            </a:r>
            <a:r>
              <a:rPr spc="-25" dirty="0"/>
              <a:t>V2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623307" y="942545"/>
            <a:ext cx="1626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Bi-directional</a:t>
            </a:r>
            <a:r>
              <a:rPr sz="600" b="0" spc="35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Inverter</a:t>
            </a:r>
            <a:r>
              <a:rPr sz="600" b="0" spc="45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(No</a:t>
            </a:r>
            <a:r>
              <a:rPr sz="600" b="0" spc="45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Adapter</a:t>
            </a:r>
            <a:r>
              <a:rPr sz="600" b="0" spc="45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Required)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1403" y="957435"/>
            <a:ext cx="8382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√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1403" y="1158730"/>
            <a:ext cx="8382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√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1403" y="1360025"/>
            <a:ext cx="8382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√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3307" y="1143867"/>
            <a:ext cx="6388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Bypass</a:t>
            </a:r>
            <a:r>
              <a:rPr sz="600" b="0" spc="145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Charging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3307" y="1345187"/>
            <a:ext cx="2266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20" dirty="0">
                <a:latin typeface="BLUETTI 3.0 Medium"/>
                <a:cs typeface="BLUETTI 3.0 Medium"/>
              </a:rPr>
              <a:t>MPPT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3307" y="1546508"/>
            <a:ext cx="1733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25" dirty="0">
                <a:latin typeface="BLUETTI 3.0 Medium"/>
                <a:cs typeface="BLUETTI 3.0 Medium"/>
              </a:rPr>
              <a:t>UPS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3010" y="1561367"/>
            <a:ext cx="17208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15ms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3300" y="677123"/>
            <a:ext cx="50228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6200"/>
                </a:solidFill>
                <a:latin typeface="BLUETTI 3.0"/>
                <a:cs typeface="BLUETTI 3.0"/>
              </a:rPr>
              <a:t>General</a:t>
            </a:r>
            <a:endParaRPr sz="1000">
              <a:latin typeface="BLUETTI 3.0"/>
              <a:cs typeface="BLUETTI 3.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36" y="677123"/>
            <a:ext cx="837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6200"/>
                </a:solidFill>
                <a:latin typeface="BLUETTI 3.0"/>
                <a:cs typeface="BLUETTI 3.0"/>
              </a:rPr>
              <a:t>Specification</a:t>
            </a:r>
            <a:endParaRPr sz="1000">
              <a:latin typeface="BLUETTI 3.0"/>
              <a:cs typeface="BLUETTI 3.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36006" y="1112271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36006" y="910955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9525">
            <a:solidFill>
              <a:srgbClr val="FF6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0001" y="910955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9525">
            <a:solidFill>
              <a:srgbClr val="FF6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36006" y="131358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36006" y="1514901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36006" y="171621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623307" y="1747812"/>
            <a:ext cx="46100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App</a:t>
            </a:r>
            <a:r>
              <a:rPr sz="600" b="0" spc="20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Control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6127" y="1762682"/>
            <a:ext cx="508634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WiFi &amp;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Bluetooth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99130" y="1963977"/>
            <a:ext cx="8661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Charger 1</a:t>
            </a:r>
            <a:r>
              <a:rPr sz="500" spc="100" dirty="0">
                <a:solidFill>
                  <a:srgbClr val="595757"/>
                </a:solidFill>
                <a:latin typeface="BLUETTI 3.0 Normal"/>
                <a:cs typeface="BLUETTI 3.0 Normal"/>
              </a:rPr>
              <a:t> </a:t>
            </a: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Alternator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Charger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36006" y="1917532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623307" y="1949126"/>
            <a:ext cx="401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latin typeface="BLUETTI 3.0 Medium"/>
                <a:cs typeface="BLUETTI 3.0 Medium"/>
              </a:rPr>
              <a:t>Accessory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7917" y="2165311"/>
            <a:ext cx="38735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16dB - </a:t>
            </a: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50dB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23307" y="2150441"/>
            <a:ext cx="4362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Noise</a:t>
            </a:r>
            <a:r>
              <a:rPr sz="600" b="0" spc="20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Level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8908" y="2366614"/>
            <a:ext cx="78613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32°F - 104°F (0°C -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40°C)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23307" y="2351755"/>
            <a:ext cx="8356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Charging</a:t>
            </a:r>
            <a:r>
              <a:rPr sz="600" b="0" spc="45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Temperature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01841" y="2567928"/>
            <a:ext cx="6629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-4−104℉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 </a:t>
            </a: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(-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20−40℃)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23307" y="2553058"/>
            <a:ext cx="12553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Operating</a:t>
            </a:r>
            <a:r>
              <a:rPr sz="600" b="0" spc="30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&amp;</a:t>
            </a:r>
            <a:r>
              <a:rPr sz="600" b="0" spc="35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Storage</a:t>
            </a:r>
            <a:r>
              <a:rPr sz="600" b="0" spc="35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Temperature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35985" y="2769243"/>
            <a:ext cx="72898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Below 2,000 m / 6561 </a:t>
            </a:r>
            <a:r>
              <a:rPr sz="5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ft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23307" y="2754373"/>
            <a:ext cx="6229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Working</a:t>
            </a:r>
            <a:r>
              <a:rPr sz="600" b="0" spc="40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Altitude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34100" y="2970559"/>
            <a:ext cx="53086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53.4 lbs / 24.2 </a:t>
            </a:r>
            <a:r>
              <a:rPr sz="5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kg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23307" y="2955676"/>
            <a:ext cx="2863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latin typeface="BLUETTI 3.0 Medium"/>
                <a:cs typeface="BLUETTI 3.0 Medium"/>
              </a:rPr>
              <a:t>Weight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31668" y="3171860"/>
            <a:ext cx="13335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13.78 x 9.84 x 12.74 in(350 × 250 × 323.6 </a:t>
            </a:r>
            <a:r>
              <a:rPr sz="5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mm)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3307" y="3156978"/>
            <a:ext cx="8102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Dimensions</a:t>
            </a:r>
            <a:r>
              <a:rPr sz="600" b="0" spc="-15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(L</a:t>
            </a:r>
            <a:r>
              <a:rPr sz="600" b="0" spc="20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x</a:t>
            </a:r>
            <a:r>
              <a:rPr sz="600" b="0" spc="20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W</a:t>
            </a:r>
            <a:r>
              <a:rPr sz="600" b="0" spc="20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x</a:t>
            </a:r>
            <a:r>
              <a:rPr sz="600" b="0" spc="25" dirty="0">
                <a:latin typeface="BLUETTI 3.0 Medium"/>
                <a:cs typeface="BLUETTI 3.0 Medium"/>
              </a:rPr>
              <a:t> </a:t>
            </a:r>
            <a:r>
              <a:rPr sz="600" b="0" spc="-25" dirty="0">
                <a:latin typeface="BLUETTI 3.0 Medium"/>
                <a:cs typeface="BLUETTI 3.0 Medium"/>
              </a:rPr>
              <a:t>D)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25629" y="3395028"/>
            <a:ext cx="23939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5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Years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23307" y="3358281"/>
            <a:ext cx="3517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latin typeface="BLUETTI 3.0 Medium"/>
                <a:cs typeface="BLUETTI 3.0 Medium"/>
              </a:rPr>
              <a:t>Warranty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36006" y="2118847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636006" y="2320163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36006" y="2521465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36006" y="2722780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36006" y="3326688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36006" y="312538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636006" y="2924083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636006" y="3528004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347315" y="2754373"/>
            <a:ext cx="3498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latin typeface="BLUETTI 3.0 Medium"/>
                <a:cs typeface="BLUETTI 3.0 Medium"/>
              </a:rPr>
              <a:t>Capacity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10085" y="2764184"/>
            <a:ext cx="8788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2,073.6Wh (Non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Expandable)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7303" y="2955676"/>
            <a:ext cx="4914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Battery</a:t>
            </a:r>
            <a:r>
              <a:rPr sz="600" b="0" spc="40" dirty="0">
                <a:latin typeface="BLUETTI 3.0 Medium"/>
                <a:cs typeface="BLUETTI 3.0 Medium"/>
              </a:rPr>
              <a:t> </a:t>
            </a:r>
            <a:r>
              <a:rPr sz="600" b="0" spc="-20" dirty="0">
                <a:latin typeface="BLUETTI 3.0 Medium"/>
                <a:cs typeface="BLUETTI 3.0 Medium"/>
              </a:rPr>
              <a:t>Type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87302" y="2965485"/>
            <a:ext cx="70167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Automotive-Grade </a:t>
            </a:r>
            <a:r>
              <a:rPr sz="5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LFP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7315" y="3156978"/>
            <a:ext cx="417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Life</a:t>
            </a:r>
            <a:r>
              <a:rPr sz="600" b="0" spc="25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Cycles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13333" y="3166788"/>
            <a:ext cx="14757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6,000+ charge/discharge cycles to 80%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capacity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7315" y="3358292"/>
            <a:ext cx="8102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Management</a:t>
            </a:r>
            <a:r>
              <a:rPr sz="600" b="0" spc="55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System: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80754" y="3368103"/>
            <a:ext cx="80835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MPPT Controller, BMS, </a:t>
            </a: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etc.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60011" y="292408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60011" y="2722780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9486">
            <a:solidFill>
              <a:srgbClr val="FF6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0011" y="3125392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0011" y="3326697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0011" y="3528004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5996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47315" y="2488951"/>
            <a:ext cx="4864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6200"/>
                </a:solidFill>
                <a:latin typeface="BLUETTI 3.0"/>
                <a:cs typeface="BLUETTI 3.0"/>
              </a:rPr>
              <a:t>Battery</a:t>
            </a:r>
            <a:endParaRPr sz="1000">
              <a:latin typeface="BLUETTI 3.0"/>
              <a:cs typeface="BLUETTI 3.0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49835" y="1262239"/>
            <a:ext cx="108000" cy="108000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1752991" y="1275449"/>
            <a:ext cx="64325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1</a:t>
            </a:r>
            <a:r>
              <a:rPr sz="550" spc="495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DC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Power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spc="-15" baseline="12000" dirty="0">
                <a:latin typeface="BLUETTI 3.0 Normal"/>
                <a:cs typeface="BLUETTI 3.0 Normal"/>
              </a:rPr>
              <a:t>Button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62" name="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835" y="1445198"/>
            <a:ext cx="108000" cy="108000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1745288" y="1458409"/>
            <a:ext cx="50609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2</a:t>
            </a:r>
            <a:r>
              <a:rPr sz="550" spc="440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LCD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spc="-15" baseline="12000" dirty="0">
                <a:latin typeface="BLUETTI 3.0 Normal"/>
                <a:cs typeface="BLUETTI 3.0 Normal"/>
              </a:rPr>
              <a:t>Display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835" y="1628157"/>
            <a:ext cx="108000" cy="108000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1744898" y="1641368"/>
            <a:ext cx="55499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3</a:t>
            </a:r>
            <a:r>
              <a:rPr sz="550" spc="434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Power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spc="-15" baseline="12000" dirty="0">
                <a:latin typeface="BLUETTI 3.0 Normal"/>
                <a:cs typeface="BLUETTI 3.0 Normal"/>
              </a:rPr>
              <a:t>Button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835" y="1811117"/>
            <a:ext cx="108000" cy="108000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742808" y="1824328"/>
            <a:ext cx="65087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4</a:t>
            </a:r>
            <a:r>
              <a:rPr sz="550" spc="425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AC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Power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spc="-15" baseline="12000" dirty="0">
                <a:latin typeface="BLUETTI 3.0 Normal"/>
                <a:cs typeface="BLUETTI 3.0 Normal"/>
              </a:rPr>
              <a:t>Button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835" y="1994076"/>
            <a:ext cx="108000" cy="108000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1744687" y="2007286"/>
            <a:ext cx="45402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5</a:t>
            </a:r>
            <a:r>
              <a:rPr sz="550" spc="440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AC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spc="-15" baseline="12000" dirty="0">
                <a:latin typeface="BLUETTI 3.0 Normal"/>
                <a:cs typeface="BLUETTI 3.0 Normal"/>
              </a:rPr>
              <a:t>Outlet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70" name="object 7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49835" y="2177036"/>
            <a:ext cx="108000" cy="108000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1743638" y="2190234"/>
            <a:ext cx="73660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6</a:t>
            </a:r>
            <a:r>
              <a:rPr sz="550" spc="425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Grounding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spc="-15" baseline="12000" dirty="0">
                <a:latin typeface="BLUETTI 3.0 Normal"/>
                <a:cs typeface="BLUETTI 3.0 Normal"/>
              </a:rPr>
              <a:t>Terminal*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63789" y="1262239"/>
            <a:ext cx="108000" cy="108000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2561078" y="1272771"/>
            <a:ext cx="41592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7</a:t>
            </a:r>
            <a:r>
              <a:rPr sz="550" spc="455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AC</a:t>
            </a:r>
            <a:r>
              <a:rPr sz="675" spc="15" baseline="12000" dirty="0">
                <a:latin typeface="BLUETTI 3.0 Normal"/>
                <a:cs typeface="BLUETTI 3.0 Normal"/>
              </a:rPr>
              <a:t> </a:t>
            </a:r>
            <a:r>
              <a:rPr sz="675" spc="-15" baseline="12000" dirty="0">
                <a:latin typeface="BLUETTI 3.0 Normal"/>
                <a:cs typeface="BLUETTI 3.0 Normal"/>
              </a:rPr>
              <a:t>Input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74" name="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789" y="1441392"/>
            <a:ext cx="108000" cy="108000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2580877" y="1446155"/>
            <a:ext cx="53594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900" baseline="-9000" dirty="0">
                <a:solidFill>
                  <a:srgbClr val="FFFFFF"/>
                </a:solidFill>
                <a:latin typeface="BLUETTI 3.0 Normal"/>
                <a:cs typeface="BLUETTI 3.0 Normal"/>
              </a:rPr>
              <a:t>8</a:t>
            </a:r>
            <a:r>
              <a:rPr sz="900" spc="615" baseline="-9000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450" dirty="0">
                <a:latin typeface="BLUETTI 3.0 Normal"/>
                <a:cs typeface="BLUETTI 3.0 Normal"/>
              </a:rPr>
              <a:t>Circuit</a:t>
            </a:r>
            <a:r>
              <a:rPr sz="450" spc="10" dirty="0">
                <a:latin typeface="BLUETTI 3.0 Normal"/>
                <a:cs typeface="BLUETTI 3.0 Normal"/>
              </a:rPr>
              <a:t> </a:t>
            </a:r>
            <a:r>
              <a:rPr sz="450" spc="-10" dirty="0">
                <a:latin typeface="BLUETTI 3.0 Normal"/>
                <a:cs typeface="BLUETTI 3.0 Normal"/>
              </a:rPr>
              <a:t>Breaker</a:t>
            </a:r>
            <a:endParaRPr sz="450">
              <a:latin typeface="BLUETTI 3.0 Normal"/>
              <a:cs typeface="BLUETTI 3.0 Normal"/>
            </a:endParaRPr>
          </a:p>
        </p:txBody>
      </p:sp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789" y="1628157"/>
            <a:ext cx="108000" cy="108000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2557593" y="1638689"/>
            <a:ext cx="518159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9</a:t>
            </a:r>
            <a:r>
              <a:rPr sz="550" spc="425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USB-A</a:t>
            </a:r>
            <a:r>
              <a:rPr sz="675" spc="7" baseline="12000" dirty="0">
                <a:latin typeface="BLUETTI 3.0 Normal"/>
                <a:cs typeface="BLUETTI 3.0 Normal"/>
              </a:rPr>
              <a:t> </a:t>
            </a:r>
            <a:r>
              <a:rPr sz="675" spc="-30" baseline="12000" dirty="0">
                <a:latin typeface="BLUETTI 3.0 Normal"/>
                <a:cs typeface="BLUETTI 3.0 Normal"/>
              </a:rPr>
              <a:t>Ports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78" name="object 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789" y="1811117"/>
            <a:ext cx="108000" cy="108000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2542101" y="1821635"/>
            <a:ext cx="53911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10</a:t>
            </a:r>
            <a:r>
              <a:rPr sz="550" spc="305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USB-C</a:t>
            </a:r>
            <a:r>
              <a:rPr sz="675" spc="15" baseline="12000" dirty="0">
                <a:latin typeface="BLUETTI 3.0 Normal"/>
                <a:cs typeface="BLUETTI 3.0 Normal"/>
              </a:rPr>
              <a:t> </a:t>
            </a:r>
            <a:r>
              <a:rPr sz="675" spc="-30" baseline="12000" dirty="0">
                <a:latin typeface="BLUETTI 3.0 Normal"/>
                <a:cs typeface="BLUETTI 3.0 Normal"/>
              </a:rPr>
              <a:t>Ports</a:t>
            </a:r>
            <a:endParaRPr sz="675" baseline="12000">
              <a:latin typeface="BLUETTI 3.0 Normal"/>
              <a:cs typeface="BLUETTI 3.0 Normal"/>
            </a:endParaRPr>
          </a:p>
        </p:txBody>
      </p:sp>
      <p:pic>
        <p:nvPicPr>
          <p:cNvPr id="80" name="object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789" y="1994076"/>
            <a:ext cx="108000" cy="108000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2579575" y="1955247"/>
            <a:ext cx="72390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25" baseline="-40000" dirty="0">
                <a:solidFill>
                  <a:srgbClr val="FFFFFF"/>
                </a:solidFill>
                <a:latin typeface="BLUETTI 3.0 Normal"/>
                <a:cs typeface="BLUETTI 3.0 Normal"/>
              </a:rPr>
              <a:t>11</a:t>
            </a:r>
            <a:r>
              <a:rPr sz="825" spc="600" baseline="-40000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450" dirty="0">
                <a:latin typeface="BLUETTI 3.0 Normal"/>
                <a:cs typeface="BLUETTI 3.0 Normal"/>
              </a:rPr>
              <a:t>Cigarette</a:t>
            </a:r>
            <a:r>
              <a:rPr sz="450" spc="5" dirty="0">
                <a:latin typeface="BLUETTI 3.0 Normal"/>
                <a:cs typeface="BLUETTI 3.0 Normal"/>
              </a:rPr>
              <a:t> </a:t>
            </a:r>
            <a:r>
              <a:rPr sz="450" dirty="0">
                <a:latin typeface="BLUETTI 3.0 Normal"/>
                <a:cs typeface="BLUETTI 3.0 Normal"/>
              </a:rPr>
              <a:t>Lighter</a:t>
            </a:r>
            <a:r>
              <a:rPr sz="450" spc="5" dirty="0">
                <a:latin typeface="BLUETTI 3.0 Normal"/>
                <a:cs typeface="BLUETTI 3.0 Normal"/>
              </a:rPr>
              <a:t> </a:t>
            </a:r>
            <a:r>
              <a:rPr sz="450" spc="-20" dirty="0">
                <a:latin typeface="BLUETTI 3.0 Normal"/>
                <a:cs typeface="BLUETTI 3.0 Normal"/>
              </a:rPr>
              <a:t>Port</a:t>
            </a:r>
            <a:endParaRPr sz="450">
              <a:latin typeface="BLUETTI 3.0 Normal"/>
              <a:cs typeface="BLUETTI 3.0 Normal"/>
            </a:endParaRPr>
          </a:p>
        </p:txBody>
      </p:sp>
      <p:pic>
        <p:nvPicPr>
          <p:cNvPr id="82" name="object 8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63789" y="2177036"/>
            <a:ext cx="108000" cy="108000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2546485" y="2187554"/>
            <a:ext cx="43116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BLUETTI 3.0 Normal"/>
                <a:cs typeface="BLUETTI 3.0 Normal"/>
              </a:rPr>
              <a:t>12</a:t>
            </a:r>
            <a:r>
              <a:rPr sz="550" spc="340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675" baseline="12000" dirty="0">
                <a:latin typeface="BLUETTI 3.0 Normal"/>
                <a:cs typeface="BLUETTI 3.0 Normal"/>
              </a:rPr>
              <a:t>DC</a:t>
            </a:r>
            <a:r>
              <a:rPr sz="675" spc="15" baseline="12000" dirty="0">
                <a:latin typeface="BLUETTI 3.0 Normal"/>
                <a:cs typeface="BLUETTI 3.0 Normal"/>
              </a:rPr>
              <a:t> </a:t>
            </a:r>
            <a:r>
              <a:rPr sz="675" spc="-15" baseline="12000" dirty="0">
                <a:latin typeface="BLUETTI 3.0 Normal"/>
                <a:cs typeface="BLUETTI 3.0 Normal"/>
              </a:rPr>
              <a:t>input</a:t>
            </a:r>
            <a:endParaRPr sz="675" baseline="12000">
              <a:latin typeface="BLUETTI 3.0 Normal"/>
              <a:cs typeface="BLUETTI 3.0 Norm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695068" y="2031428"/>
            <a:ext cx="3429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BLUETTI 3.0 Normal"/>
                <a:cs typeface="BLUETTI 3.0 Normal"/>
              </a:rPr>
              <a:t>(Car</a:t>
            </a:r>
            <a:r>
              <a:rPr sz="450" spc="5" dirty="0">
                <a:latin typeface="BLUETTI 3.0 Normal"/>
                <a:cs typeface="BLUETTI 3.0 Normal"/>
              </a:rPr>
              <a:t> </a:t>
            </a:r>
            <a:r>
              <a:rPr sz="450" spc="-10" dirty="0">
                <a:latin typeface="BLUETTI 3.0 Normal"/>
                <a:cs typeface="BLUETTI 3.0 Normal"/>
              </a:rPr>
              <a:t>Outlet)</a:t>
            </a:r>
            <a:endParaRPr sz="450">
              <a:latin typeface="BLUETTI 3.0 Normal"/>
              <a:cs typeface="BLUETTI 3.0 Norm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91693" y="1169212"/>
            <a:ext cx="339090" cy="72390"/>
          </a:xfrm>
          <a:custGeom>
            <a:avLst/>
            <a:gdLst/>
            <a:ahLst/>
            <a:cxnLst/>
            <a:rect l="l" t="t" r="r" b="b"/>
            <a:pathLst>
              <a:path w="339090" h="72390">
                <a:moveTo>
                  <a:pt x="71996" y="36004"/>
                </a:moveTo>
                <a:lnTo>
                  <a:pt x="69176" y="21983"/>
                </a:lnTo>
                <a:lnTo>
                  <a:pt x="61455" y="10541"/>
                </a:lnTo>
                <a:lnTo>
                  <a:pt x="50012" y="2832"/>
                </a:lnTo>
                <a:lnTo>
                  <a:pt x="35991" y="0"/>
                </a:lnTo>
                <a:lnTo>
                  <a:pt x="21983" y="2832"/>
                </a:lnTo>
                <a:lnTo>
                  <a:pt x="10553" y="10541"/>
                </a:lnTo>
                <a:lnTo>
                  <a:pt x="2832" y="21983"/>
                </a:lnTo>
                <a:lnTo>
                  <a:pt x="0" y="36004"/>
                </a:lnTo>
                <a:lnTo>
                  <a:pt x="2832" y="50012"/>
                </a:lnTo>
                <a:lnTo>
                  <a:pt x="10553" y="61468"/>
                </a:lnTo>
                <a:lnTo>
                  <a:pt x="21983" y="69176"/>
                </a:lnTo>
                <a:lnTo>
                  <a:pt x="35991" y="72009"/>
                </a:lnTo>
                <a:lnTo>
                  <a:pt x="50012" y="69176"/>
                </a:lnTo>
                <a:lnTo>
                  <a:pt x="61455" y="61468"/>
                </a:lnTo>
                <a:lnTo>
                  <a:pt x="69176" y="50012"/>
                </a:lnTo>
                <a:lnTo>
                  <a:pt x="71996" y="36004"/>
                </a:lnTo>
                <a:close/>
              </a:path>
              <a:path w="339090" h="72390">
                <a:moveTo>
                  <a:pt x="162356" y="36004"/>
                </a:moveTo>
                <a:lnTo>
                  <a:pt x="159537" y="21983"/>
                </a:lnTo>
                <a:lnTo>
                  <a:pt x="151815" y="10541"/>
                </a:lnTo>
                <a:lnTo>
                  <a:pt x="140373" y="2832"/>
                </a:lnTo>
                <a:lnTo>
                  <a:pt x="126352" y="0"/>
                </a:lnTo>
                <a:lnTo>
                  <a:pt x="112344" y="2832"/>
                </a:lnTo>
                <a:lnTo>
                  <a:pt x="100901" y="10541"/>
                </a:lnTo>
                <a:lnTo>
                  <a:pt x="93192" y="21983"/>
                </a:lnTo>
                <a:lnTo>
                  <a:pt x="90360" y="36004"/>
                </a:lnTo>
                <a:lnTo>
                  <a:pt x="93192" y="50012"/>
                </a:lnTo>
                <a:lnTo>
                  <a:pt x="100901" y="61468"/>
                </a:lnTo>
                <a:lnTo>
                  <a:pt x="112344" y="69176"/>
                </a:lnTo>
                <a:lnTo>
                  <a:pt x="126352" y="72009"/>
                </a:lnTo>
                <a:lnTo>
                  <a:pt x="140373" y="69176"/>
                </a:lnTo>
                <a:lnTo>
                  <a:pt x="151815" y="61468"/>
                </a:lnTo>
                <a:lnTo>
                  <a:pt x="159537" y="50012"/>
                </a:lnTo>
                <a:lnTo>
                  <a:pt x="162356" y="36004"/>
                </a:lnTo>
                <a:close/>
              </a:path>
              <a:path w="339090" h="72390">
                <a:moveTo>
                  <a:pt x="248754" y="36004"/>
                </a:moveTo>
                <a:lnTo>
                  <a:pt x="245922" y="21983"/>
                </a:lnTo>
                <a:lnTo>
                  <a:pt x="238201" y="10541"/>
                </a:lnTo>
                <a:lnTo>
                  <a:pt x="226758" y="2832"/>
                </a:lnTo>
                <a:lnTo>
                  <a:pt x="212750" y="0"/>
                </a:lnTo>
                <a:lnTo>
                  <a:pt x="198729" y="2832"/>
                </a:lnTo>
                <a:lnTo>
                  <a:pt x="187299" y="10541"/>
                </a:lnTo>
                <a:lnTo>
                  <a:pt x="179578" y="21983"/>
                </a:lnTo>
                <a:lnTo>
                  <a:pt x="176758" y="36004"/>
                </a:lnTo>
                <a:lnTo>
                  <a:pt x="179578" y="50012"/>
                </a:lnTo>
                <a:lnTo>
                  <a:pt x="187299" y="61468"/>
                </a:lnTo>
                <a:lnTo>
                  <a:pt x="198729" y="69176"/>
                </a:lnTo>
                <a:lnTo>
                  <a:pt x="212750" y="72009"/>
                </a:lnTo>
                <a:lnTo>
                  <a:pt x="226758" y="69176"/>
                </a:lnTo>
                <a:lnTo>
                  <a:pt x="238201" y="61468"/>
                </a:lnTo>
                <a:lnTo>
                  <a:pt x="245922" y="50012"/>
                </a:lnTo>
                <a:lnTo>
                  <a:pt x="248754" y="36004"/>
                </a:lnTo>
                <a:close/>
              </a:path>
              <a:path w="339090" h="72390">
                <a:moveTo>
                  <a:pt x="338772" y="36004"/>
                </a:moveTo>
                <a:lnTo>
                  <a:pt x="335940" y="21983"/>
                </a:lnTo>
                <a:lnTo>
                  <a:pt x="328218" y="10541"/>
                </a:lnTo>
                <a:lnTo>
                  <a:pt x="316776" y="2832"/>
                </a:lnTo>
                <a:lnTo>
                  <a:pt x="302768" y="0"/>
                </a:lnTo>
                <a:lnTo>
                  <a:pt x="288747" y="2832"/>
                </a:lnTo>
                <a:lnTo>
                  <a:pt x="277317" y="10541"/>
                </a:lnTo>
                <a:lnTo>
                  <a:pt x="269595" y="21983"/>
                </a:lnTo>
                <a:lnTo>
                  <a:pt x="266776" y="36004"/>
                </a:lnTo>
                <a:lnTo>
                  <a:pt x="269595" y="50012"/>
                </a:lnTo>
                <a:lnTo>
                  <a:pt x="277317" y="61468"/>
                </a:lnTo>
                <a:lnTo>
                  <a:pt x="288747" y="69176"/>
                </a:lnTo>
                <a:lnTo>
                  <a:pt x="302768" y="72009"/>
                </a:lnTo>
                <a:lnTo>
                  <a:pt x="316776" y="69176"/>
                </a:lnTo>
                <a:lnTo>
                  <a:pt x="328218" y="61468"/>
                </a:lnTo>
                <a:lnTo>
                  <a:pt x="335940" y="50012"/>
                </a:lnTo>
                <a:lnTo>
                  <a:pt x="338772" y="36004"/>
                </a:lnTo>
                <a:close/>
              </a:path>
            </a:pathLst>
          </a:custGeom>
          <a:solidFill>
            <a:srgbClr val="FF6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606499" y="1163967"/>
            <a:ext cx="3162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dirty="0">
                <a:solidFill>
                  <a:srgbClr val="FFFFFF"/>
                </a:solidFill>
                <a:latin typeface="BLUETTI 3.0 Normal"/>
                <a:cs typeface="BLUETTI 3.0 Normal"/>
              </a:rPr>
              <a:t>1</a:t>
            </a:r>
            <a:r>
              <a:rPr sz="350" spc="475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350" dirty="0">
                <a:solidFill>
                  <a:srgbClr val="FFFFFF"/>
                </a:solidFill>
                <a:latin typeface="BLUETTI 3.0 Normal"/>
                <a:cs typeface="BLUETTI 3.0 Normal"/>
              </a:rPr>
              <a:t>2</a:t>
            </a:r>
            <a:r>
              <a:rPr sz="350" spc="400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350" dirty="0">
                <a:solidFill>
                  <a:srgbClr val="FFFFFF"/>
                </a:solidFill>
                <a:latin typeface="BLUETTI 3.0 Normal"/>
                <a:cs typeface="BLUETTI 3.0 Normal"/>
              </a:rPr>
              <a:t>3</a:t>
            </a:r>
            <a:r>
              <a:rPr sz="350" spc="420" dirty="0">
                <a:solidFill>
                  <a:srgbClr val="FFFFFF"/>
                </a:solidFill>
                <a:latin typeface="BLUETTI 3.0 Normal"/>
                <a:cs typeface="BLUETTI 3.0 Normal"/>
              </a:rPr>
              <a:t> </a:t>
            </a:r>
            <a:r>
              <a:rPr sz="350" spc="-50" dirty="0">
                <a:solidFill>
                  <a:srgbClr val="FFFFFF"/>
                </a:solidFill>
                <a:latin typeface="BLUETTI 3.0 Normal"/>
                <a:cs typeface="BLUETTI 3.0 Normal"/>
              </a:rPr>
              <a:t>4</a:t>
            </a:r>
            <a:endParaRPr sz="350">
              <a:latin typeface="BLUETTI 3.0 Normal"/>
              <a:cs typeface="BLUETTI 3.0 Normal"/>
            </a:endParaRPr>
          </a:p>
        </p:txBody>
      </p:sp>
      <p:pic>
        <p:nvPicPr>
          <p:cNvPr id="87" name="object 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055" y="1169203"/>
            <a:ext cx="71996" cy="72009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1053318" y="1163967"/>
            <a:ext cx="539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5" dirty="0">
                <a:solidFill>
                  <a:srgbClr val="FFFFFF"/>
                </a:solidFill>
                <a:latin typeface="BLUETTI 3.0 Normal"/>
                <a:cs typeface="BLUETTI 3.0 Normal"/>
              </a:rPr>
              <a:t>5</a:t>
            </a:r>
            <a:endParaRPr sz="350">
              <a:latin typeface="BLUETTI 3.0 Normal"/>
              <a:cs typeface="BLUETTI 3.0 Norm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231847" y="1169203"/>
            <a:ext cx="285750" cy="72390"/>
            <a:chOff x="1231847" y="1169203"/>
            <a:chExt cx="285750" cy="72390"/>
          </a:xfrm>
        </p:grpSpPr>
        <p:pic>
          <p:nvPicPr>
            <p:cNvPr id="90" name="object 9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1847" y="1169203"/>
              <a:ext cx="71996" cy="7200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501" y="1169203"/>
              <a:ext cx="71996" cy="7200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4999" y="1169203"/>
              <a:ext cx="71996" cy="72009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1215014" y="1161412"/>
            <a:ext cx="320675" cy="90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aseline="8000" dirty="0">
                <a:solidFill>
                  <a:srgbClr val="FFFFFF"/>
                </a:solidFill>
                <a:latin typeface="BLUETTI 3.0 Normal"/>
                <a:cs typeface="BLUETTI 3.0 Normal"/>
              </a:rPr>
              <a:t>6</a:t>
            </a:r>
            <a:r>
              <a:rPr sz="525" spc="382" baseline="8000" dirty="0">
                <a:solidFill>
                  <a:srgbClr val="FFFFFF"/>
                </a:solidFill>
                <a:latin typeface="BLUETTI 3.0 Normal"/>
                <a:cs typeface="BLUETTI 3.0 Normal"/>
              </a:rPr>
              <a:t>  </a:t>
            </a:r>
            <a:r>
              <a:rPr sz="525" baseline="8000" dirty="0">
                <a:solidFill>
                  <a:srgbClr val="FFFFFF"/>
                </a:solidFill>
                <a:latin typeface="BLUETTI 3.0 Normal"/>
                <a:cs typeface="BLUETTI 3.0 Normal"/>
              </a:rPr>
              <a:t>7</a:t>
            </a:r>
            <a:r>
              <a:rPr sz="525" spc="352" baseline="8000" dirty="0">
                <a:solidFill>
                  <a:srgbClr val="FFFFFF"/>
                </a:solidFill>
                <a:latin typeface="BLUETTI 3.0 Normal"/>
                <a:cs typeface="BLUETTI 3.0 Normal"/>
              </a:rPr>
              <a:t>  </a:t>
            </a:r>
            <a:r>
              <a:rPr sz="400" spc="-50" dirty="0">
                <a:solidFill>
                  <a:srgbClr val="FFFFFF"/>
                </a:solidFill>
                <a:latin typeface="BLUETTI 3.0 Normal"/>
                <a:cs typeface="BLUETTI 3.0 Normal"/>
              </a:rPr>
              <a:t>8</a:t>
            </a:r>
            <a:endParaRPr sz="400">
              <a:latin typeface="BLUETTI 3.0 Normal"/>
              <a:cs typeface="BLUETTI 3.0 Norm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52210" y="1585291"/>
            <a:ext cx="72390" cy="271145"/>
            <a:chOff x="352210" y="1585291"/>
            <a:chExt cx="72390" cy="271145"/>
          </a:xfrm>
        </p:grpSpPr>
        <p:pic>
          <p:nvPicPr>
            <p:cNvPr id="95" name="object 9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210" y="1784356"/>
              <a:ext cx="71996" cy="7200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210" y="1684823"/>
              <a:ext cx="71996" cy="7200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210" y="1585291"/>
              <a:ext cx="71996" cy="72009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350446" y="1578255"/>
            <a:ext cx="75565" cy="282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FFFFFF"/>
                </a:solidFill>
                <a:latin typeface="BLUETTI 3.0 Normal"/>
                <a:cs typeface="BLUETTI 3.0 Normal"/>
              </a:rPr>
              <a:t>11</a:t>
            </a:r>
            <a:endParaRPr sz="350">
              <a:latin typeface="BLUETTI 3.0 Normal"/>
              <a:cs typeface="BLUETTI 3.0 Norm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50" spc="-25" dirty="0">
                <a:solidFill>
                  <a:srgbClr val="FFFFFF"/>
                </a:solidFill>
                <a:latin typeface="BLUETTI 3.0 Normal"/>
                <a:cs typeface="BLUETTI 3.0 Normal"/>
              </a:rPr>
              <a:t>10</a:t>
            </a:r>
            <a:endParaRPr sz="350">
              <a:latin typeface="BLUETTI 3.0 Normal"/>
              <a:cs typeface="BLUETTI 3.0 Normal"/>
            </a:endParaRPr>
          </a:p>
          <a:p>
            <a:pPr marL="22860">
              <a:lnSpc>
                <a:spcPct val="100000"/>
              </a:lnSpc>
              <a:spcBef>
                <a:spcPts val="365"/>
              </a:spcBef>
            </a:pPr>
            <a:r>
              <a:rPr sz="350" spc="15" dirty="0">
                <a:solidFill>
                  <a:srgbClr val="FFFFFF"/>
                </a:solidFill>
                <a:latin typeface="BLUETTI 3.0 Normal"/>
                <a:cs typeface="BLUETTI 3.0 Normal"/>
              </a:rPr>
              <a:t>9</a:t>
            </a:r>
            <a:endParaRPr sz="350">
              <a:latin typeface="BLUETTI 3.0 Normal"/>
              <a:cs typeface="BLUETTI 3.0 Normal"/>
            </a:endParaRPr>
          </a:p>
        </p:txBody>
      </p:sp>
      <p:pic>
        <p:nvPicPr>
          <p:cNvPr id="99" name="object 9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2210" y="1465959"/>
            <a:ext cx="71996" cy="72009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353367" y="1458932"/>
            <a:ext cx="698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FFFFFF"/>
                </a:solidFill>
                <a:latin typeface="BLUETTI 3.0 Normal"/>
                <a:cs typeface="BLUETTI 3.0 Normal"/>
              </a:rPr>
              <a:t>12</a:t>
            </a:r>
            <a:endParaRPr sz="350">
              <a:latin typeface="BLUETTI 3.0 Normal"/>
              <a:cs typeface="BLUETTI 3.0 Norm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15719" y="1366286"/>
            <a:ext cx="1130300" cy="984885"/>
            <a:chOff x="515719" y="1366286"/>
            <a:chExt cx="1130300" cy="984885"/>
          </a:xfrm>
        </p:grpSpPr>
        <p:sp>
          <p:nvSpPr>
            <p:cNvPr id="102" name="object 102"/>
            <p:cNvSpPr/>
            <p:nvPr/>
          </p:nvSpPr>
          <p:spPr>
            <a:xfrm>
              <a:off x="1611801" y="136946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91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628599" y="138877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611801" y="2166208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91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628599" y="1407652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0"/>
                  </a:moveTo>
                  <a:lnTo>
                    <a:pt x="0" y="720636"/>
                  </a:lnTo>
                </a:path>
              </a:pathLst>
            </a:custGeom>
            <a:ln w="3175">
              <a:solidFill>
                <a:srgbClr val="88888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628599" y="21345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621053" y="1379194"/>
              <a:ext cx="15240" cy="771525"/>
            </a:xfrm>
            <a:custGeom>
              <a:avLst/>
              <a:gdLst/>
              <a:ahLst/>
              <a:cxnLst/>
              <a:rect l="l" t="t" r="r" b="b"/>
              <a:pathLst>
                <a:path w="15239" h="771525">
                  <a:moveTo>
                    <a:pt x="15087" y="757732"/>
                  </a:moveTo>
                  <a:lnTo>
                    <a:pt x="7543" y="760463"/>
                  </a:lnTo>
                  <a:lnTo>
                    <a:pt x="0" y="757732"/>
                  </a:lnTo>
                  <a:lnTo>
                    <a:pt x="3022" y="761199"/>
                  </a:lnTo>
                  <a:lnTo>
                    <a:pt x="5867" y="766787"/>
                  </a:lnTo>
                  <a:lnTo>
                    <a:pt x="7543" y="771296"/>
                  </a:lnTo>
                  <a:lnTo>
                    <a:pt x="9220" y="766787"/>
                  </a:lnTo>
                  <a:lnTo>
                    <a:pt x="12065" y="761199"/>
                  </a:lnTo>
                  <a:lnTo>
                    <a:pt x="15087" y="757732"/>
                  </a:lnTo>
                  <a:close/>
                </a:path>
                <a:path w="15239" h="771525">
                  <a:moveTo>
                    <a:pt x="15087" y="13563"/>
                  </a:moveTo>
                  <a:lnTo>
                    <a:pt x="12065" y="10096"/>
                  </a:lnTo>
                  <a:lnTo>
                    <a:pt x="9220" y="4508"/>
                  </a:lnTo>
                  <a:lnTo>
                    <a:pt x="7543" y="0"/>
                  </a:lnTo>
                  <a:lnTo>
                    <a:pt x="5867" y="4508"/>
                  </a:lnTo>
                  <a:lnTo>
                    <a:pt x="3022" y="10096"/>
                  </a:lnTo>
                  <a:lnTo>
                    <a:pt x="0" y="13563"/>
                  </a:lnTo>
                  <a:lnTo>
                    <a:pt x="7543" y="10833"/>
                  </a:lnTo>
                  <a:lnTo>
                    <a:pt x="15087" y="13563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573329" y="2203456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0"/>
                  </a:moveTo>
                  <a:lnTo>
                    <a:pt x="0" y="33591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544064" y="222664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045" y="0"/>
                  </a:moveTo>
                  <a:lnTo>
                    <a:pt x="0" y="1955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208792" y="2317452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0"/>
                  </a:moveTo>
                  <a:lnTo>
                    <a:pt x="0" y="33591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183290" y="233202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286" y="8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518894" y="2223975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0"/>
                  </a:moveTo>
                  <a:lnTo>
                    <a:pt x="0" y="33591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556606" y="2243863"/>
              <a:ext cx="614680" cy="86995"/>
            </a:xfrm>
            <a:custGeom>
              <a:avLst/>
              <a:gdLst/>
              <a:ahLst/>
              <a:cxnLst/>
              <a:rect l="l" t="t" r="r" b="b"/>
              <a:pathLst>
                <a:path w="614680" h="86994">
                  <a:moveTo>
                    <a:pt x="614273" y="864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88888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544111" y="224210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286" y="8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534619" y="2235187"/>
              <a:ext cx="664845" cy="104775"/>
            </a:xfrm>
            <a:custGeom>
              <a:avLst/>
              <a:gdLst/>
              <a:ahLst/>
              <a:cxnLst/>
              <a:rect l="l" t="t" r="r" b="b"/>
              <a:pathLst>
                <a:path w="664844" h="104775">
                  <a:moveTo>
                    <a:pt x="14490" y="0"/>
                  </a:moveTo>
                  <a:lnTo>
                    <a:pt x="10629" y="2514"/>
                  </a:lnTo>
                  <a:lnTo>
                    <a:pt x="4699" y="4559"/>
                  </a:lnTo>
                  <a:lnTo>
                    <a:pt x="0" y="5588"/>
                  </a:lnTo>
                  <a:lnTo>
                    <a:pt x="4229" y="7874"/>
                  </a:lnTo>
                  <a:lnTo>
                    <a:pt x="9372" y="11480"/>
                  </a:lnTo>
                  <a:lnTo>
                    <a:pt x="12382" y="14947"/>
                  </a:lnTo>
                  <a:lnTo>
                    <a:pt x="10731" y="7099"/>
                  </a:lnTo>
                  <a:lnTo>
                    <a:pt x="14490" y="0"/>
                  </a:lnTo>
                  <a:close/>
                </a:path>
                <a:path w="664844" h="104775">
                  <a:moveTo>
                    <a:pt x="664438" y="99072"/>
                  </a:moveTo>
                  <a:lnTo>
                    <a:pt x="660209" y="96786"/>
                  </a:lnTo>
                  <a:lnTo>
                    <a:pt x="655066" y="93179"/>
                  </a:lnTo>
                  <a:lnTo>
                    <a:pt x="652056" y="89700"/>
                  </a:lnTo>
                  <a:lnTo>
                    <a:pt x="653707" y="97561"/>
                  </a:lnTo>
                  <a:lnTo>
                    <a:pt x="649947" y="104660"/>
                  </a:lnTo>
                  <a:lnTo>
                    <a:pt x="653808" y="102146"/>
                  </a:lnTo>
                  <a:lnTo>
                    <a:pt x="659739" y="100101"/>
                  </a:lnTo>
                  <a:lnTo>
                    <a:pt x="664438" y="99072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245534" y="2232526"/>
              <a:ext cx="286385" cy="92710"/>
            </a:xfrm>
            <a:custGeom>
              <a:avLst/>
              <a:gdLst/>
              <a:ahLst/>
              <a:cxnLst/>
              <a:rect l="l" t="t" r="r" b="b"/>
              <a:pathLst>
                <a:path w="286384" h="92710">
                  <a:moveTo>
                    <a:pt x="286346" y="0"/>
                  </a:moveTo>
                  <a:lnTo>
                    <a:pt x="0" y="92430"/>
                  </a:lnTo>
                </a:path>
              </a:pathLst>
            </a:custGeom>
            <a:ln w="3175">
              <a:solidFill>
                <a:srgbClr val="88888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233402" y="232692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045" y="0"/>
                  </a:moveTo>
                  <a:lnTo>
                    <a:pt x="0" y="1955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224280" y="2220683"/>
              <a:ext cx="335280" cy="114300"/>
            </a:xfrm>
            <a:custGeom>
              <a:avLst/>
              <a:gdLst/>
              <a:ahLst/>
              <a:cxnLst/>
              <a:rect l="l" t="t" r="r" b="b"/>
              <a:pathLst>
                <a:path w="335280" h="114300">
                  <a:moveTo>
                    <a:pt x="15227" y="114147"/>
                  </a:moveTo>
                  <a:lnTo>
                    <a:pt x="10312" y="107810"/>
                  </a:lnTo>
                  <a:lnTo>
                    <a:pt x="10591" y="99783"/>
                  </a:lnTo>
                  <a:lnTo>
                    <a:pt x="8216" y="103720"/>
                  </a:lnTo>
                  <a:lnTo>
                    <a:pt x="3771" y="108165"/>
                  </a:lnTo>
                  <a:lnTo>
                    <a:pt x="0" y="111137"/>
                  </a:lnTo>
                  <a:lnTo>
                    <a:pt x="4800" y="111340"/>
                  </a:lnTo>
                  <a:lnTo>
                    <a:pt x="10998" y="112344"/>
                  </a:lnTo>
                  <a:lnTo>
                    <a:pt x="15227" y="114147"/>
                  </a:lnTo>
                  <a:close/>
                </a:path>
                <a:path w="335280" h="114300">
                  <a:moveTo>
                    <a:pt x="334937" y="3022"/>
                  </a:moveTo>
                  <a:lnTo>
                    <a:pt x="330136" y="2819"/>
                  </a:lnTo>
                  <a:lnTo>
                    <a:pt x="323938" y="1816"/>
                  </a:lnTo>
                  <a:lnTo>
                    <a:pt x="319709" y="0"/>
                  </a:lnTo>
                  <a:lnTo>
                    <a:pt x="324624" y="6350"/>
                  </a:lnTo>
                  <a:lnTo>
                    <a:pt x="324345" y="14376"/>
                  </a:lnTo>
                  <a:lnTo>
                    <a:pt x="326720" y="10426"/>
                  </a:lnTo>
                  <a:lnTo>
                    <a:pt x="331165" y="5994"/>
                  </a:lnTo>
                  <a:lnTo>
                    <a:pt x="334937" y="3022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/>
          <p:cNvSpPr txBox="1"/>
          <p:nvPr/>
        </p:nvSpPr>
        <p:spPr>
          <a:xfrm>
            <a:off x="1549140" y="1549860"/>
            <a:ext cx="81280" cy="43624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b="0" dirty="0">
                <a:solidFill>
                  <a:srgbClr val="888888"/>
                </a:solidFill>
                <a:latin typeface="BLUETTI 3.0 Medium"/>
                <a:cs typeface="BLUETTI 3.0 Medium"/>
              </a:rPr>
              <a:t>12.74in</a:t>
            </a:r>
            <a:r>
              <a:rPr sz="350" b="0" spc="5" dirty="0">
                <a:solidFill>
                  <a:srgbClr val="888888"/>
                </a:solidFill>
                <a:latin typeface="BLUETTI 3.0 Medium"/>
                <a:cs typeface="BLUETTI 3.0 Medium"/>
              </a:rPr>
              <a:t> </a:t>
            </a:r>
            <a:r>
              <a:rPr sz="350" b="0" dirty="0">
                <a:solidFill>
                  <a:srgbClr val="888888"/>
                </a:solidFill>
                <a:latin typeface="BLUETTI 3.0 Medium"/>
                <a:cs typeface="BLUETTI 3.0 Medium"/>
              </a:rPr>
              <a:t>/</a:t>
            </a:r>
            <a:r>
              <a:rPr sz="350" b="0" spc="5" dirty="0">
                <a:solidFill>
                  <a:srgbClr val="888888"/>
                </a:solidFill>
                <a:latin typeface="BLUETTI 3.0 Medium"/>
                <a:cs typeface="BLUETTI 3.0 Medium"/>
              </a:rPr>
              <a:t> </a:t>
            </a:r>
            <a:r>
              <a:rPr sz="350" b="0" spc="-10" dirty="0">
                <a:solidFill>
                  <a:srgbClr val="888888"/>
                </a:solidFill>
                <a:latin typeface="BLUETTI 3.0 Medium"/>
                <a:cs typeface="BLUETTI 3.0 Medium"/>
              </a:rPr>
              <a:t>(323.6mm)</a:t>
            </a:r>
            <a:endParaRPr sz="350">
              <a:latin typeface="BLUETTI 3.0 Medium"/>
              <a:cs typeface="BLUETTI 3.0 Medium"/>
            </a:endParaRPr>
          </a:p>
        </p:txBody>
      </p:sp>
      <p:sp>
        <p:nvSpPr>
          <p:cNvPr id="120" name="object 120"/>
          <p:cNvSpPr txBox="1"/>
          <p:nvPr/>
        </p:nvSpPr>
        <p:spPr>
          <a:xfrm rot="360000">
            <a:off x="660039" y="2227872"/>
            <a:ext cx="376016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b="0" dirty="0">
                <a:solidFill>
                  <a:srgbClr val="888888"/>
                </a:solidFill>
                <a:latin typeface="BLUETTI 3.0 Medium"/>
                <a:cs typeface="BLUETTI 3.0 Medium"/>
              </a:rPr>
              <a:t>13.78in / </a:t>
            </a:r>
            <a:r>
              <a:rPr sz="350" b="0" spc="-10" dirty="0">
                <a:solidFill>
                  <a:srgbClr val="888888"/>
                </a:solidFill>
                <a:latin typeface="BLUETTI 3.0 Medium"/>
                <a:cs typeface="BLUETTI 3.0 Medium"/>
              </a:rPr>
              <a:t>(350mm)</a:t>
            </a:r>
            <a:endParaRPr sz="350">
              <a:latin typeface="BLUETTI 3.0 Medium"/>
              <a:cs typeface="BLUETTI 3.0 Medium"/>
            </a:endParaRPr>
          </a:p>
        </p:txBody>
      </p:sp>
      <p:sp>
        <p:nvSpPr>
          <p:cNvPr id="121" name="object 121"/>
          <p:cNvSpPr txBox="1"/>
          <p:nvPr/>
        </p:nvSpPr>
        <p:spPr>
          <a:xfrm rot="20520000">
            <a:off x="1209473" y="2219397"/>
            <a:ext cx="36656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b="0" dirty="0">
                <a:solidFill>
                  <a:srgbClr val="888888"/>
                </a:solidFill>
                <a:latin typeface="BLUETTI 3.0 Medium"/>
                <a:cs typeface="BLUETTI 3.0 Medium"/>
              </a:rPr>
              <a:t>9.84in</a:t>
            </a:r>
            <a:r>
              <a:rPr sz="350" b="0" spc="-15" dirty="0">
                <a:solidFill>
                  <a:srgbClr val="888888"/>
                </a:solidFill>
                <a:latin typeface="BLUETTI 3.0 Medium"/>
                <a:cs typeface="BLUETTI 3.0 Medium"/>
              </a:rPr>
              <a:t> </a:t>
            </a:r>
            <a:r>
              <a:rPr sz="350" b="0" dirty="0">
                <a:solidFill>
                  <a:srgbClr val="888888"/>
                </a:solidFill>
                <a:latin typeface="BLUETTI 3.0 Medium"/>
                <a:cs typeface="BLUETTI 3.0 Medium"/>
              </a:rPr>
              <a:t>/ </a:t>
            </a:r>
            <a:r>
              <a:rPr sz="350" b="0" spc="-10" dirty="0">
                <a:solidFill>
                  <a:srgbClr val="888888"/>
                </a:solidFill>
                <a:latin typeface="BLUETTI 3.0 Medium"/>
                <a:cs typeface="BLUETTI 3.0 Medium"/>
              </a:rPr>
              <a:t>(250mm)</a:t>
            </a:r>
            <a:endParaRPr sz="350">
              <a:latin typeface="BLUETTI 3.0 Medium"/>
              <a:cs typeface="BLUETTI 3.0 Medium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391956" y="1140572"/>
            <a:ext cx="1260475" cy="1260475"/>
            <a:chOff x="391956" y="1140572"/>
            <a:chExt cx="1260475" cy="1260475"/>
          </a:xfrm>
        </p:grpSpPr>
        <p:pic>
          <p:nvPicPr>
            <p:cNvPr id="123" name="object 1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956" y="1140572"/>
              <a:ext cx="1260045" cy="126004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27701" y="1259917"/>
              <a:ext cx="69215" cy="387350"/>
            </a:xfrm>
            <a:custGeom>
              <a:avLst/>
              <a:gdLst/>
              <a:ahLst/>
              <a:cxnLst/>
              <a:rect l="l" t="t" r="r" b="b"/>
              <a:pathLst>
                <a:path w="69215" h="387350">
                  <a:moveTo>
                    <a:pt x="0" y="0"/>
                  </a:moveTo>
                  <a:lnTo>
                    <a:pt x="0" y="387057"/>
                  </a:lnTo>
                  <a:lnTo>
                    <a:pt x="69189" y="387057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718059" y="1259917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553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080051" y="1259917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80">
                  <a:moveTo>
                    <a:pt x="0" y="0"/>
                  </a:moveTo>
                  <a:lnTo>
                    <a:pt x="0" y="271513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376497" y="1259917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0"/>
                  </a:moveTo>
                  <a:lnTo>
                    <a:pt x="0" y="383654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793563" y="1259917"/>
              <a:ext cx="11430" cy="393700"/>
            </a:xfrm>
            <a:custGeom>
              <a:avLst/>
              <a:gdLst/>
              <a:ahLst/>
              <a:cxnLst/>
              <a:rect l="l" t="t" r="r" b="b"/>
              <a:pathLst>
                <a:path w="11429" h="393700">
                  <a:moveTo>
                    <a:pt x="10883" y="0"/>
                  </a:moveTo>
                  <a:lnTo>
                    <a:pt x="10883" y="393496"/>
                  </a:lnTo>
                  <a:lnTo>
                    <a:pt x="0" y="393496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850903" y="1259917"/>
              <a:ext cx="43815" cy="398780"/>
            </a:xfrm>
            <a:custGeom>
              <a:avLst/>
              <a:gdLst/>
              <a:ahLst/>
              <a:cxnLst/>
              <a:rect l="l" t="t" r="r" b="b"/>
              <a:pathLst>
                <a:path w="43815" h="398780">
                  <a:moveTo>
                    <a:pt x="43561" y="0"/>
                  </a:moveTo>
                  <a:lnTo>
                    <a:pt x="43561" y="398576"/>
                  </a:lnTo>
                  <a:lnTo>
                    <a:pt x="0" y="398576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267844" y="1259917"/>
              <a:ext cx="48895" cy="442595"/>
            </a:xfrm>
            <a:custGeom>
              <a:avLst/>
              <a:gdLst/>
              <a:ahLst/>
              <a:cxnLst/>
              <a:rect l="l" t="t" r="r" b="b"/>
              <a:pathLst>
                <a:path w="48894" h="442594">
                  <a:moveTo>
                    <a:pt x="0" y="0"/>
                  </a:moveTo>
                  <a:lnTo>
                    <a:pt x="0" y="442544"/>
                  </a:lnTo>
                  <a:lnTo>
                    <a:pt x="48348" y="442544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458871" y="1259917"/>
              <a:ext cx="22225" cy="412115"/>
            </a:xfrm>
            <a:custGeom>
              <a:avLst/>
              <a:gdLst/>
              <a:ahLst/>
              <a:cxnLst/>
              <a:rect l="l" t="t" r="r" b="b"/>
              <a:pathLst>
                <a:path w="22225" h="412114">
                  <a:moveTo>
                    <a:pt x="22123" y="0"/>
                  </a:moveTo>
                  <a:lnTo>
                    <a:pt x="22123" y="411924"/>
                  </a:lnTo>
                  <a:lnTo>
                    <a:pt x="0" y="411924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441398" y="1501964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72" y="0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41398" y="162129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72" y="0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441398" y="1720828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266280" y="0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41398" y="1720830"/>
              <a:ext cx="314325" cy="99695"/>
            </a:xfrm>
            <a:custGeom>
              <a:avLst/>
              <a:gdLst/>
              <a:ahLst/>
              <a:cxnLst/>
              <a:rect l="l" t="t" r="r" b="b"/>
              <a:pathLst>
                <a:path w="314325" h="99694">
                  <a:moveTo>
                    <a:pt x="0" y="99529"/>
                  </a:moveTo>
                  <a:lnTo>
                    <a:pt x="313905" y="99529"/>
                  </a:lnTo>
                  <a:lnTo>
                    <a:pt x="313905" y="0"/>
                  </a:lnTo>
                </a:path>
              </a:pathLst>
            </a:custGeom>
            <a:ln w="3175">
              <a:solidFill>
                <a:srgbClr val="9E9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1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137" name="object 1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84" y="745416"/>
            <a:ext cx="473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6200"/>
                </a:solidFill>
                <a:latin typeface="BLUETTI 3.0"/>
                <a:cs typeface="BLUETTI 3.0"/>
              </a:rPr>
              <a:t>Output</a:t>
            </a:r>
            <a:endParaRPr sz="1000">
              <a:latin typeface="BLUETTI 3.0"/>
              <a:cs typeface="BLUETTI 3.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0001" y="991721"/>
          <a:ext cx="2924809" cy="72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8219"/>
                <a:gridCol w="622935"/>
                <a:gridCol w="672465"/>
                <a:gridCol w="631190"/>
              </a:tblGrid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0" spc="-10" dirty="0">
                          <a:latin typeface="BLUETTI 3.0 Medium"/>
                          <a:cs typeface="BLUETTI 3.0 Medium"/>
                        </a:rPr>
                        <a:t>Voltage</a:t>
                      </a:r>
                      <a:endParaRPr sz="600">
                        <a:latin typeface="BLUETTI 3.0 Medium"/>
                        <a:cs typeface="BLUETTI 3.0 Medium"/>
                      </a:endParaRPr>
                    </a:p>
                  </a:txBody>
                  <a:tcPr marL="0" marR="0" marT="51435" marB="0">
                    <a:lnR w="6350">
                      <a:solidFill>
                        <a:srgbClr val="C5C6C6"/>
                      </a:solidFill>
                      <a:prstDash val="solid"/>
                    </a:lnR>
                    <a:lnT w="9525">
                      <a:solidFill>
                        <a:srgbClr val="FF6200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JP -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100V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9525">
                      <a:solidFill>
                        <a:srgbClr val="FF6200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US -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120V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9525">
                      <a:solidFill>
                        <a:srgbClr val="FF6200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EU/UK/AU -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230V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C5C6C6"/>
                      </a:solidFill>
                      <a:prstDash val="solid"/>
                    </a:lnL>
                    <a:lnT w="9525">
                      <a:solidFill>
                        <a:srgbClr val="FF6200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0" dirty="0">
                          <a:latin typeface="BLUETTI 3.0 Medium"/>
                          <a:cs typeface="BLUETTI 3.0 Medium"/>
                        </a:rPr>
                        <a:t>Total</a:t>
                      </a:r>
                      <a:r>
                        <a:rPr sz="600" b="0" spc="30" dirty="0">
                          <a:latin typeface="BLUETTI 3.0 Medium"/>
                          <a:cs typeface="BLUETTI 3.0 Medium"/>
                        </a:rPr>
                        <a:t> </a:t>
                      </a:r>
                      <a:r>
                        <a:rPr sz="600" b="0" spc="-10" dirty="0">
                          <a:latin typeface="BLUETTI 3.0 Medium"/>
                          <a:cs typeface="BLUETTI 3.0 Medium"/>
                        </a:rPr>
                        <a:t>Outlets</a:t>
                      </a:r>
                      <a:endParaRPr sz="600">
                        <a:latin typeface="BLUETTI 3.0 Medium"/>
                        <a:cs typeface="BLUETTI 3.0 Medium"/>
                      </a:endParaRPr>
                    </a:p>
                  </a:txBody>
                  <a:tcPr marL="0" marR="0" marT="51435" marB="0">
                    <a:lnR w="6350">
                      <a:solidFill>
                        <a:srgbClr val="C5C6C6"/>
                      </a:solidFill>
                      <a:prstDash val="solid"/>
                    </a:lnR>
                    <a:lnT w="3175">
                      <a:solidFill>
                        <a:srgbClr val="C3C4C4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9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3175">
                      <a:solidFill>
                        <a:srgbClr val="C3C4C4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9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3175">
                      <a:solidFill>
                        <a:srgbClr val="C3C4C4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7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C5C6C6"/>
                      </a:solidFill>
                      <a:prstDash val="solid"/>
                    </a:lnL>
                    <a:lnT w="3175">
                      <a:solidFill>
                        <a:srgbClr val="C3C4C4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0" dirty="0">
                          <a:latin typeface="BLUETTI 3.0 Medium"/>
                          <a:cs typeface="BLUETTI 3.0 Medium"/>
                        </a:rPr>
                        <a:t>AC</a:t>
                      </a:r>
                      <a:r>
                        <a:rPr sz="600" b="0" spc="15" dirty="0">
                          <a:latin typeface="BLUETTI 3.0 Medium"/>
                          <a:cs typeface="BLUETTI 3.0 Medium"/>
                        </a:rPr>
                        <a:t> </a:t>
                      </a:r>
                      <a:r>
                        <a:rPr sz="600" b="0" spc="-10" dirty="0">
                          <a:latin typeface="BLUETTI 3.0 Medium"/>
                          <a:cs typeface="BLUETTI 3.0 Medium"/>
                        </a:rPr>
                        <a:t>Outlets</a:t>
                      </a:r>
                      <a:endParaRPr sz="600">
                        <a:latin typeface="BLUETTI 3.0 Medium"/>
                        <a:cs typeface="BLUETTI 3.0 Medium"/>
                      </a:endParaRPr>
                    </a:p>
                  </a:txBody>
                  <a:tcPr marL="0" marR="0" marT="0" marB="0">
                    <a:lnR w="6350">
                      <a:solidFill>
                        <a:srgbClr val="C5C6C6"/>
                      </a:solidFill>
                      <a:prstDash val="solid"/>
                    </a:lnR>
                    <a:lnT w="3175">
                      <a:solidFill>
                        <a:srgbClr val="C3C4C4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4 * </a:t>
                      </a:r>
                      <a:r>
                        <a:rPr sz="500" spc="-1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100V/22A,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2,200W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Max.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3175">
                      <a:solidFill>
                        <a:srgbClr val="C3C4C4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4 * </a:t>
                      </a:r>
                      <a:r>
                        <a:rPr sz="500" spc="-1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120V/22.5A,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  <a:p>
                      <a:pPr marR="1003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2,700W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Max.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3175">
                      <a:solidFill>
                        <a:srgbClr val="C3C4C4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2 * </a:t>
                      </a:r>
                      <a:r>
                        <a:rPr sz="500" spc="-1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230V/11.7A,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2,700W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Max.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C5C6C6"/>
                      </a:solidFill>
                      <a:prstDash val="solid"/>
                    </a:lnL>
                    <a:lnT w="3175">
                      <a:solidFill>
                        <a:srgbClr val="C3C4C4"/>
                      </a:solidFill>
                      <a:prstDash val="solid"/>
                    </a:lnT>
                    <a:lnB w="3175">
                      <a:solidFill>
                        <a:srgbClr val="C3C4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7290" y="1757822"/>
            <a:ext cx="5003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Inverter</a:t>
            </a:r>
            <a:r>
              <a:rPr sz="600" b="0" spc="45" dirty="0">
                <a:latin typeface="BLUETTI 3.0 Medium"/>
                <a:cs typeface="BLUETTI 3.0 Medium"/>
              </a:rPr>
              <a:t> </a:t>
            </a:r>
            <a:r>
              <a:rPr sz="600" b="0" spc="-20" dirty="0">
                <a:latin typeface="BLUETTI 3.0 Medium"/>
                <a:cs typeface="BLUETTI 3.0 Medium"/>
              </a:rPr>
              <a:t>Type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001" y="1935142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008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77" y="2061081"/>
            <a:ext cx="423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DC</a:t>
            </a:r>
            <a:r>
              <a:rPr sz="600" b="0" spc="15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Outlets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001" y="2325132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008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7277" y="2348382"/>
            <a:ext cx="49593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Lifting</a:t>
            </a:r>
            <a:r>
              <a:rPr sz="600" b="0" spc="40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Power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2937" y="2358214"/>
            <a:ext cx="66992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4,050W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0001" y="2525293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008" y="0"/>
                </a:lnTo>
              </a:path>
            </a:pathLst>
          </a:custGeom>
          <a:ln w="317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10532" y="1767617"/>
            <a:ext cx="47879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Pure Sine </a:t>
            </a: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Wave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9992" y="1957228"/>
            <a:ext cx="739140" cy="3105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2 * USB-</a:t>
            </a:r>
            <a:r>
              <a:rPr sz="500" spc="-50" dirty="0">
                <a:solidFill>
                  <a:srgbClr val="595757"/>
                </a:solidFill>
                <a:latin typeface="BLUETTI 3.0 Normal"/>
                <a:cs typeface="BLUETTI 3.0 Normal"/>
              </a:rPr>
              <a:t>A</a:t>
            </a:r>
            <a:endParaRPr sz="500">
              <a:latin typeface="BLUETTI 3.0 Normal"/>
              <a:cs typeface="BLUETTI 3.0 Normal"/>
            </a:endParaRPr>
          </a:p>
          <a:p>
            <a:pPr marR="5080" algn="r">
              <a:lnSpc>
                <a:spcPct val="100000"/>
              </a:lnSpc>
              <a:spcBef>
                <a:spcPts val="15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2 * USB-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C(100W)</a:t>
            </a:r>
            <a:endParaRPr sz="500">
              <a:latin typeface="BLUETTI 3.0 Normal"/>
              <a:cs typeface="BLUETTI 3.0 Norm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 * Cigarette Lighter </a:t>
            </a: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Port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843" y="2358167"/>
            <a:ext cx="62039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3,300W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9320" y="2365914"/>
            <a:ext cx="26987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4,050W</a:t>
            </a:r>
            <a:endParaRPr sz="500">
              <a:latin typeface="BLUETTI 3.0 Normal"/>
              <a:cs typeface="BLUETTI 3.0 Norm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56643" y="2320160"/>
            <a:ext cx="1299210" cy="205740"/>
            <a:chOff x="1356643" y="2320160"/>
            <a:chExt cx="1299210" cy="205740"/>
          </a:xfrm>
        </p:grpSpPr>
        <p:sp>
          <p:nvSpPr>
            <p:cNvPr id="16" name="object 16"/>
            <p:cNvSpPr/>
            <p:nvPr/>
          </p:nvSpPr>
          <p:spPr>
            <a:xfrm>
              <a:off x="1358243" y="2320160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205130"/>
                  </a:moveTo>
                  <a:lnTo>
                    <a:pt x="0" y="0"/>
                  </a:lnTo>
                </a:path>
              </a:pathLst>
            </a:custGeom>
            <a:ln w="3200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81337" y="2320160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205130"/>
                  </a:moveTo>
                  <a:lnTo>
                    <a:pt x="0" y="0"/>
                  </a:lnTo>
                </a:path>
              </a:pathLst>
            </a:custGeom>
            <a:ln w="3200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54016" y="2320160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205130"/>
                  </a:moveTo>
                  <a:lnTo>
                    <a:pt x="0" y="0"/>
                  </a:lnTo>
                </a:path>
              </a:pathLst>
            </a:custGeom>
            <a:ln w="3200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14264" y="304321"/>
            <a:ext cx="268351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BLUETTI</a:t>
            </a:r>
            <a:r>
              <a:rPr spc="25" dirty="0"/>
              <a:t> </a:t>
            </a:r>
            <a:r>
              <a:rPr dirty="0"/>
              <a:t>Premium</a:t>
            </a:r>
            <a:r>
              <a:rPr spc="25" dirty="0"/>
              <a:t> </a:t>
            </a:r>
            <a:r>
              <a:rPr dirty="0"/>
              <a:t>200</a:t>
            </a:r>
            <a:r>
              <a:rPr spc="30" dirty="0"/>
              <a:t> </a:t>
            </a:r>
            <a:r>
              <a:rPr spc="-25" dirty="0"/>
              <a:t>V2</a:t>
            </a:r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3622178" y="745422"/>
            <a:ext cx="408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6200"/>
                </a:solidFill>
                <a:latin typeface="BLUETTI 3.0"/>
                <a:cs typeface="BLUETTI 3.0"/>
              </a:rPr>
              <a:t>Inputs</a:t>
            </a:r>
            <a:endParaRPr sz="1000">
              <a:latin typeface="BLUETTI 3.0"/>
              <a:cs typeface="BLUETTI 3.0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630877" y="1005083"/>
          <a:ext cx="2931795" cy="727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185"/>
                <a:gridCol w="593725"/>
                <a:gridCol w="607060"/>
                <a:gridCol w="631825"/>
              </a:tblGrid>
              <a:tr h="242570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600" b="0" spc="-10" dirty="0">
                          <a:latin typeface="BLUETTI 3.0 Medium"/>
                          <a:cs typeface="BLUETTI 3.0 Medium"/>
                        </a:rPr>
                        <a:t>Voltage</a:t>
                      </a:r>
                      <a:endParaRPr sz="600">
                        <a:latin typeface="BLUETTI 3.0 Medium"/>
                        <a:cs typeface="BLUETTI 3.0 Medium"/>
                      </a:endParaRPr>
                    </a:p>
                  </a:txBody>
                  <a:tcPr marL="0" marR="0" marT="64769" marB="0">
                    <a:lnR w="6350">
                      <a:solidFill>
                        <a:srgbClr val="C5C6C6"/>
                      </a:solidFill>
                      <a:prstDash val="solid"/>
                    </a:lnR>
                    <a:lnT w="12700">
                      <a:solidFill>
                        <a:srgbClr val="FF6200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0330"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JP -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100V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12700">
                      <a:solidFill>
                        <a:srgbClr val="FF6200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0330"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US -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120V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12700">
                      <a:solidFill>
                        <a:srgbClr val="FF6200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3175"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EU/UK/AU -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230V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5C6C6"/>
                      </a:solidFill>
                      <a:prstDash val="solid"/>
                    </a:lnL>
                    <a:lnT w="12700">
                      <a:solidFill>
                        <a:srgbClr val="FF6200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600" b="0" dirty="0">
                          <a:latin typeface="BLUETTI 3.0 Medium"/>
                          <a:cs typeface="BLUETTI 3.0 Medium"/>
                        </a:rPr>
                        <a:t>AC</a:t>
                      </a:r>
                      <a:r>
                        <a:rPr sz="600" b="0" spc="15" dirty="0">
                          <a:latin typeface="BLUETTI 3.0 Medium"/>
                          <a:cs typeface="BLUETTI 3.0 Medium"/>
                        </a:rPr>
                        <a:t> </a:t>
                      </a:r>
                      <a:r>
                        <a:rPr sz="600" b="0" spc="-20" dirty="0">
                          <a:latin typeface="BLUETTI 3.0 Medium"/>
                          <a:cs typeface="BLUETTI 3.0 Medium"/>
                        </a:rPr>
                        <a:t>Input</a:t>
                      </a:r>
                      <a:endParaRPr sz="600">
                        <a:latin typeface="BLUETTI 3.0 Medium"/>
                        <a:cs typeface="BLUETTI 3.0 Medium"/>
                      </a:endParaRPr>
                    </a:p>
                  </a:txBody>
                  <a:tcPr marL="0" marR="0" marT="64769" marB="0">
                    <a:lnR w="6350">
                      <a:solidFill>
                        <a:srgbClr val="C5C6C6"/>
                      </a:solidFill>
                      <a:prstDash val="solid"/>
                    </a:lnR>
                    <a:lnT w="6350">
                      <a:solidFill>
                        <a:srgbClr val="C3C4C4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0330"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1,500W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Max.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6350">
                      <a:solidFill>
                        <a:srgbClr val="C3C4C4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0330"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1,800W</a:t>
                      </a:r>
                      <a:r>
                        <a:rPr sz="500" spc="1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Max.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6350">
                      <a:solidFill>
                        <a:srgbClr val="C3C4C4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2,300W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Max.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5C6C6"/>
                      </a:solidFill>
                      <a:prstDash val="solid"/>
                    </a:lnL>
                    <a:lnT w="6350">
                      <a:solidFill>
                        <a:srgbClr val="C3C4C4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600" b="0" dirty="0">
                          <a:latin typeface="BLUETTI 3.0 Medium"/>
                          <a:cs typeface="BLUETTI 3.0 Medium"/>
                        </a:rPr>
                        <a:t>Solar</a:t>
                      </a:r>
                      <a:r>
                        <a:rPr sz="600" b="0" spc="30" dirty="0">
                          <a:latin typeface="BLUETTI 3.0 Medium"/>
                          <a:cs typeface="BLUETTI 3.0 Medium"/>
                        </a:rPr>
                        <a:t> </a:t>
                      </a:r>
                      <a:r>
                        <a:rPr sz="600" b="0" spc="-10" dirty="0">
                          <a:latin typeface="BLUETTI 3.0 Medium"/>
                          <a:cs typeface="BLUETTI 3.0 Medium"/>
                        </a:rPr>
                        <a:t>Input</a:t>
                      </a:r>
                      <a:endParaRPr sz="600">
                        <a:latin typeface="BLUETTI 3.0 Medium"/>
                        <a:cs typeface="BLUETTI 3.0 Medium"/>
                      </a:endParaRPr>
                    </a:p>
                  </a:txBody>
                  <a:tcPr marL="0" marR="0" marT="64769" marB="0">
                    <a:lnR w="6350">
                      <a:solidFill>
                        <a:srgbClr val="C5C6C6"/>
                      </a:solidFill>
                      <a:prstDash val="solid"/>
                    </a:lnR>
                    <a:lnT w="6350">
                      <a:solidFill>
                        <a:srgbClr val="C3C4C4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6350">
                      <a:solidFill>
                        <a:srgbClr val="C3C4C4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C5C6C6"/>
                      </a:solidFill>
                      <a:prstDash val="solid"/>
                    </a:lnL>
                    <a:lnR w="6350">
                      <a:solidFill>
                        <a:srgbClr val="C5C6C6"/>
                      </a:solidFill>
                      <a:prstDash val="solid"/>
                    </a:lnR>
                    <a:lnT w="6350">
                      <a:solidFill>
                        <a:srgbClr val="C3C4C4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1,000W </a:t>
                      </a:r>
                      <a:r>
                        <a:rPr sz="500" spc="-20" dirty="0">
                          <a:solidFill>
                            <a:srgbClr val="595757"/>
                          </a:solidFill>
                          <a:latin typeface="BLUETTI 3.0 Normal"/>
                          <a:cs typeface="BLUETTI 3.0 Normal"/>
                        </a:rPr>
                        <a:t>Max.</a:t>
                      </a:r>
                      <a:endParaRPr sz="500">
                        <a:latin typeface="BLUETTI 3.0 Normal"/>
                        <a:cs typeface="BLUETTI 3.0 Norm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5C6C6"/>
                      </a:solidFill>
                      <a:prstDash val="solid"/>
                    </a:lnL>
                    <a:lnT w="6350">
                      <a:solidFill>
                        <a:srgbClr val="C3C4C4"/>
                      </a:solidFill>
                      <a:prstDash val="solid"/>
                    </a:lnT>
                    <a:lnB w="6350">
                      <a:solidFill>
                        <a:srgbClr val="C3C4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3622191" y="1819843"/>
            <a:ext cx="664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AC</a:t>
            </a:r>
            <a:r>
              <a:rPr sz="600" b="0" spc="30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Charging</a:t>
            </a:r>
            <a:r>
              <a:rPr sz="600" b="0" spc="30" dirty="0">
                <a:latin typeface="BLUETTI 3.0 Medium"/>
                <a:cs typeface="BLUETTI 3.0 Medium"/>
              </a:rPr>
              <a:t> </a:t>
            </a:r>
            <a:r>
              <a:rPr sz="600" b="0" spc="-20" dirty="0">
                <a:latin typeface="BLUETTI 3.0 Medium"/>
                <a:cs typeface="BLUETTI 3.0 Medium"/>
              </a:rPr>
              <a:t>Time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21807" y="1778848"/>
            <a:ext cx="406400" cy="203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1.25H to </a:t>
            </a:r>
            <a:r>
              <a:rPr sz="5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80%</a:t>
            </a:r>
            <a:endParaRPr sz="500">
              <a:latin typeface="BLUETTI 3.0 Normal"/>
              <a:cs typeface="BLUETTI 3.0 Normal"/>
            </a:endParaRPr>
          </a:p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1.7H to </a:t>
            </a: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100%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3122" y="1778848"/>
            <a:ext cx="401955" cy="203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1H to </a:t>
            </a:r>
            <a:r>
              <a:rPr sz="5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80%</a:t>
            </a:r>
            <a:endParaRPr sz="500">
              <a:latin typeface="BLUETTI 3.0 Normal"/>
              <a:cs typeface="BLUETTI 3.0 Normal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1.4H to </a:t>
            </a: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100%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66420" y="1778848"/>
            <a:ext cx="398780" cy="203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1H to </a:t>
            </a:r>
            <a:r>
              <a:rPr sz="5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80%</a:t>
            </a:r>
            <a:endParaRPr sz="500">
              <a:latin typeface="BLUETTI 3.0 Normal"/>
              <a:cs typeface="BLUETTI 3.0 Normal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1.5H to </a:t>
            </a: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100%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30877" y="2040114"/>
            <a:ext cx="2921635" cy="0"/>
          </a:xfrm>
          <a:custGeom>
            <a:avLst/>
            <a:gdLst/>
            <a:ahLst/>
            <a:cxnLst/>
            <a:rect l="l" t="t" r="r" b="b"/>
            <a:pathLst>
              <a:path w="2921634">
                <a:moveTo>
                  <a:pt x="0" y="0"/>
                </a:moveTo>
                <a:lnTo>
                  <a:pt x="2921076" y="0"/>
                </a:lnTo>
              </a:path>
            </a:pathLst>
          </a:custGeom>
          <a:ln w="322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621199" y="2092349"/>
            <a:ext cx="7258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Solar</a:t>
            </a:r>
            <a:r>
              <a:rPr sz="600" b="0" spc="25" dirty="0">
                <a:latin typeface="BLUETTI 3.0 Medium"/>
                <a:cs typeface="BLUETTI 3.0 Medium"/>
              </a:rPr>
              <a:t> </a:t>
            </a:r>
            <a:r>
              <a:rPr sz="600" b="0" dirty="0">
                <a:latin typeface="BLUETTI 3.0 Medium"/>
                <a:cs typeface="BLUETTI 3.0 Medium"/>
              </a:rPr>
              <a:t>Charging</a:t>
            </a:r>
            <a:r>
              <a:rPr sz="600" b="0" spc="40" dirty="0">
                <a:latin typeface="BLUETTI 3.0 Medium"/>
                <a:cs typeface="BLUETTI 3.0 Medium"/>
              </a:rPr>
              <a:t> </a:t>
            </a:r>
            <a:r>
              <a:rPr sz="600" b="0" spc="-20" dirty="0">
                <a:latin typeface="BLUETTI 3.0 Medium"/>
                <a:cs typeface="BLUETTI 3.0 Medium"/>
              </a:rPr>
              <a:t>time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49540" y="2102158"/>
            <a:ext cx="41529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2.4H to </a:t>
            </a:r>
            <a:r>
              <a:rPr sz="500" spc="-20" dirty="0">
                <a:solidFill>
                  <a:srgbClr val="595757"/>
                </a:solidFill>
                <a:latin typeface="BLUETTI 3.0 Normal"/>
                <a:cs typeface="BLUETTI 3.0 Normal"/>
              </a:rPr>
              <a:t>100%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30877" y="2282703"/>
            <a:ext cx="2921635" cy="0"/>
          </a:xfrm>
          <a:custGeom>
            <a:avLst/>
            <a:gdLst/>
            <a:ahLst/>
            <a:cxnLst/>
            <a:rect l="l" t="t" r="r" b="b"/>
            <a:pathLst>
              <a:path w="2921634">
                <a:moveTo>
                  <a:pt x="0" y="0"/>
                </a:moveTo>
                <a:lnTo>
                  <a:pt x="2921076" y="0"/>
                </a:lnTo>
              </a:path>
            </a:pathLst>
          </a:custGeom>
          <a:ln w="322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622191" y="2334938"/>
            <a:ext cx="655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latin typeface="BLUETTI 3.0 Medium"/>
                <a:cs typeface="BLUETTI 3.0 Medium"/>
              </a:rPr>
              <a:t>Charging</a:t>
            </a:r>
            <a:r>
              <a:rPr sz="600" b="0" spc="45" dirty="0">
                <a:latin typeface="BLUETTI 3.0 Medium"/>
                <a:cs typeface="BLUETTI 3.0 Medium"/>
              </a:rPr>
              <a:t> </a:t>
            </a:r>
            <a:r>
              <a:rPr sz="600" b="0" spc="-10" dirty="0">
                <a:latin typeface="BLUETTI 3.0 Medium"/>
                <a:cs typeface="BLUETTI 3.0 Medium"/>
              </a:rPr>
              <a:t>Options</a:t>
            </a:r>
            <a:endParaRPr sz="600">
              <a:latin typeface="BLUETTI 3.0 Medium"/>
              <a:cs typeface="BLUETTI 3.0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17305" y="2344748"/>
            <a:ext cx="134747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AC / PV / Car / Generator / Lead-acid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Battery</a:t>
            </a:r>
            <a:endParaRPr sz="500">
              <a:latin typeface="BLUETTI 3.0 Normal"/>
              <a:cs typeface="BLUETTI 3.0 Norm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30877" y="2525293"/>
            <a:ext cx="2921635" cy="0"/>
          </a:xfrm>
          <a:custGeom>
            <a:avLst/>
            <a:gdLst/>
            <a:ahLst/>
            <a:cxnLst/>
            <a:rect l="l" t="t" r="r" b="b"/>
            <a:pathLst>
              <a:path w="2921634">
                <a:moveTo>
                  <a:pt x="0" y="0"/>
                </a:moveTo>
                <a:lnTo>
                  <a:pt x="2921076" y="0"/>
                </a:lnTo>
              </a:path>
            </a:pathLst>
          </a:custGeom>
          <a:ln w="3225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502" y="304321"/>
            <a:ext cx="241744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Choose</a:t>
            </a:r>
            <a:r>
              <a:rPr spc="-5" dirty="0"/>
              <a:t> </a:t>
            </a:r>
            <a:r>
              <a:rPr spc="-20" dirty="0"/>
              <a:t>Your</a:t>
            </a:r>
            <a:r>
              <a:rPr dirty="0"/>
              <a:t> </a:t>
            </a:r>
            <a:r>
              <a:rPr spc="-10" dirty="0"/>
              <a:t>Solutions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1435" y="1033128"/>
            <a:ext cx="201091" cy="2010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0127" y="968060"/>
            <a:ext cx="864235" cy="4813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050" dirty="0">
                <a:solidFill>
                  <a:srgbClr val="FFFFFF"/>
                </a:solidFill>
                <a:latin typeface="BLUETTI 3.0 Normal"/>
                <a:cs typeface="BLUETTI 3.0 Normal"/>
              </a:rPr>
              <a:t>1</a:t>
            </a:r>
            <a:endParaRPr sz="1050">
              <a:latin typeface="BLUETTI 3.0 Normal"/>
              <a:cs typeface="BLUETTI 3.0 Normal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BLUETTI 3.0 Normal"/>
                <a:cs typeface="BLUETTI 3.0 Normal"/>
              </a:rPr>
              <a:t>Solar</a:t>
            </a:r>
            <a:r>
              <a:rPr sz="1000" spc="30" dirty="0">
                <a:latin typeface="BLUETTI 3.0 Normal"/>
                <a:cs typeface="BLUETTI 3.0 Normal"/>
              </a:rPr>
              <a:t> </a:t>
            </a:r>
            <a:r>
              <a:rPr sz="1000" spc="-10" dirty="0">
                <a:latin typeface="BLUETTI 3.0 Normal"/>
                <a:cs typeface="BLUETTI 3.0 Normal"/>
              </a:rPr>
              <a:t>Package</a:t>
            </a:r>
            <a:endParaRPr sz="1000">
              <a:latin typeface="BLUETTI 3.0 Normal"/>
              <a:cs typeface="BLUETTI 3.0 Norm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616" y="793483"/>
            <a:ext cx="1974850" cy="2567305"/>
          </a:xfrm>
          <a:custGeom>
            <a:avLst/>
            <a:gdLst/>
            <a:ahLst/>
            <a:cxnLst/>
            <a:rect l="l" t="t" r="r" b="b"/>
            <a:pathLst>
              <a:path w="1974850" h="2567304">
                <a:moveTo>
                  <a:pt x="1903209" y="2567292"/>
                </a:moveTo>
                <a:lnTo>
                  <a:pt x="71513" y="2567292"/>
                </a:lnTo>
                <a:lnTo>
                  <a:pt x="43676" y="2561672"/>
                </a:lnTo>
                <a:lnTo>
                  <a:pt x="20945" y="2546346"/>
                </a:lnTo>
                <a:lnTo>
                  <a:pt x="5619" y="2523615"/>
                </a:lnTo>
                <a:lnTo>
                  <a:pt x="0" y="2495778"/>
                </a:lnTo>
                <a:lnTo>
                  <a:pt x="0" y="71513"/>
                </a:lnTo>
                <a:lnTo>
                  <a:pt x="5619" y="43676"/>
                </a:lnTo>
                <a:lnTo>
                  <a:pt x="20945" y="20945"/>
                </a:lnTo>
                <a:lnTo>
                  <a:pt x="43676" y="5619"/>
                </a:lnTo>
                <a:lnTo>
                  <a:pt x="71513" y="0"/>
                </a:lnTo>
                <a:lnTo>
                  <a:pt x="1903209" y="0"/>
                </a:lnTo>
                <a:lnTo>
                  <a:pt x="1931046" y="5619"/>
                </a:lnTo>
                <a:lnTo>
                  <a:pt x="1953777" y="20945"/>
                </a:lnTo>
                <a:lnTo>
                  <a:pt x="1969103" y="43676"/>
                </a:lnTo>
                <a:lnTo>
                  <a:pt x="1974723" y="71513"/>
                </a:lnTo>
                <a:lnTo>
                  <a:pt x="1974723" y="2495778"/>
                </a:lnTo>
                <a:lnTo>
                  <a:pt x="1969103" y="2523615"/>
                </a:lnTo>
                <a:lnTo>
                  <a:pt x="1953777" y="2546346"/>
                </a:lnTo>
                <a:lnTo>
                  <a:pt x="1931046" y="2561672"/>
                </a:lnTo>
                <a:lnTo>
                  <a:pt x="1903209" y="2567292"/>
                </a:lnTo>
                <a:close/>
              </a:path>
            </a:pathLst>
          </a:custGeom>
          <a:ln w="6311">
            <a:solidFill>
              <a:srgbClr val="FF6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9875" y="2730713"/>
            <a:ext cx="1444625" cy="2800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595757"/>
                </a:solidFill>
                <a:latin typeface="BLUETTI 3.0 Normal"/>
                <a:cs typeface="BLUETTI 3.0 Normal"/>
              </a:rPr>
              <a:t>Premium 200 </a:t>
            </a:r>
            <a:r>
              <a:rPr sz="6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V2</a:t>
            </a:r>
            <a:endParaRPr sz="600">
              <a:latin typeface="BLUETTI 3.0 Normal"/>
              <a:cs typeface="BLUETTI 3.0 Normal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595757"/>
                </a:solidFill>
                <a:latin typeface="BLUETTI 3.0 Normal"/>
                <a:cs typeface="BLUETTI 3.0 Normal"/>
              </a:rPr>
              <a:t>350W BLUETTI FOLDABLE SOLAR </a:t>
            </a:r>
            <a:r>
              <a:rPr sz="6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PANEL</a:t>
            </a:r>
            <a:endParaRPr sz="600">
              <a:latin typeface="BLUETTI 3.0 Normal"/>
              <a:cs typeface="BLUETTI 3.0 Norm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295" y="1315534"/>
            <a:ext cx="1651371" cy="16513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77763" y="1033128"/>
            <a:ext cx="201091" cy="2010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46462" y="968060"/>
            <a:ext cx="864235" cy="4813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050" dirty="0">
                <a:solidFill>
                  <a:srgbClr val="FFFFFF"/>
                </a:solidFill>
                <a:latin typeface="BLUETTI 3.0 Normal"/>
                <a:cs typeface="BLUETTI 3.0 Normal"/>
              </a:rPr>
              <a:t>2</a:t>
            </a:r>
            <a:endParaRPr sz="1050">
              <a:latin typeface="BLUETTI 3.0 Normal"/>
              <a:cs typeface="BLUETTI 3.0 Normal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BLUETTI 3.0 Normal"/>
                <a:cs typeface="BLUETTI 3.0 Normal"/>
              </a:rPr>
              <a:t>Solar</a:t>
            </a:r>
            <a:r>
              <a:rPr sz="1000" spc="30" dirty="0">
                <a:latin typeface="BLUETTI 3.0 Normal"/>
                <a:cs typeface="BLUETTI 3.0 Normal"/>
              </a:rPr>
              <a:t> </a:t>
            </a:r>
            <a:r>
              <a:rPr sz="1000" spc="-10" dirty="0">
                <a:latin typeface="BLUETTI 3.0 Normal"/>
                <a:cs typeface="BLUETTI 3.0 Normal"/>
              </a:rPr>
              <a:t>Package</a:t>
            </a:r>
            <a:endParaRPr sz="1000">
              <a:latin typeface="BLUETTI 3.0 Normal"/>
              <a:cs typeface="BLUETTI 3.0 Norm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0943" y="793483"/>
            <a:ext cx="1974850" cy="2567305"/>
          </a:xfrm>
          <a:custGeom>
            <a:avLst/>
            <a:gdLst/>
            <a:ahLst/>
            <a:cxnLst/>
            <a:rect l="l" t="t" r="r" b="b"/>
            <a:pathLst>
              <a:path w="1974850" h="2567304">
                <a:moveTo>
                  <a:pt x="1903209" y="2567292"/>
                </a:moveTo>
                <a:lnTo>
                  <a:pt x="71513" y="2567292"/>
                </a:lnTo>
                <a:lnTo>
                  <a:pt x="43676" y="2561672"/>
                </a:lnTo>
                <a:lnTo>
                  <a:pt x="20945" y="2546346"/>
                </a:lnTo>
                <a:lnTo>
                  <a:pt x="5619" y="2523615"/>
                </a:lnTo>
                <a:lnTo>
                  <a:pt x="0" y="2495778"/>
                </a:lnTo>
                <a:lnTo>
                  <a:pt x="0" y="71513"/>
                </a:lnTo>
                <a:lnTo>
                  <a:pt x="5619" y="43676"/>
                </a:lnTo>
                <a:lnTo>
                  <a:pt x="20945" y="20945"/>
                </a:lnTo>
                <a:lnTo>
                  <a:pt x="43676" y="5619"/>
                </a:lnTo>
                <a:lnTo>
                  <a:pt x="71513" y="0"/>
                </a:lnTo>
                <a:lnTo>
                  <a:pt x="1903209" y="0"/>
                </a:lnTo>
                <a:lnTo>
                  <a:pt x="1931046" y="5619"/>
                </a:lnTo>
                <a:lnTo>
                  <a:pt x="1953777" y="20945"/>
                </a:lnTo>
                <a:lnTo>
                  <a:pt x="1969103" y="43676"/>
                </a:lnTo>
                <a:lnTo>
                  <a:pt x="1974723" y="71513"/>
                </a:lnTo>
                <a:lnTo>
                  <a:pt x="1974723" y="2495778"/>
                </a:lnTo>
                <a:lnTo>
                  <a:pt x="1969103" y="2523615"/>
                </a:lnTo>
                <a:lnTo>
                  <a:pt x="1953777" y="2546346"/>
                </a:lnTo>
                <a:lnTo>
                  <a:pt x="1931046" y="2561672"/>
                </a:lnTo>
                <a:lnTo>
                  <a:pt x="1903209" y="2567292"/>
                </a:lnTo>
                <a:close/>
              </a:path>
            </a:pathLst>
          </a:custGeom>
          <a:ln w="6311">
            <a:solidFill>
              <a:srgbClr val="FF6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00647" y="2730713"/>
            <a:ext cx="1555750" cy="3790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595757"/>
                </a:solidFill>
                <a:latin typeface="BLUETTI 3.0 Normal"/>
                <a:cs typeface="BLUETTI 3.0 Normal"/>
              </a:rPr>
              <a:t>Premium 200 </a:t>
            </a:r>
            <a:r>
              <a:rPr sz="6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V2</a:t>
            </a:r>
            <a:endParaRPr sz="600">
              <a:latin typeface="BLUETTI 3.0 Normal"/>
              <a:cs typeface="BLUETTI 3.0 Normal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595757"/>
                </a:solidFill>
                <a:latin typeface="BLUETTI 3.0 Normal"/>
                <a:cs typeface="BLUETTI 3.0 Normal"/>
              </a:rPr>
              <a:t>2</a:t>
            </a:r>
            <a:r>
              <a:rPr sz="6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 </a:t>
            </a:r>
            <a:r>
              <a:rPr sz="600" dirty="0">
                <a:solidFill>
                  <a:srgbClr val="595757"/>
                </a:solidFill>
                <a:latin typeface="BLUETTI 3.0 Normal"/>
                <a:cs typeface="BLUETTI 3.0 Normal"/>
              </a:rPr>
              <a:t>x 350W BLUETTI FOLDABLE SOLAR </a:t>
            </a:r>
            <a:r>
              <a:rPr sz="6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PANEL</a:t>
            </a:r>
            <a:endParaRPr sz="600">
              <a:latin typeface="BLUETTI 3.0 Normal"/>
              <a:cs typeface="BLUETTI 3.0 Norm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(Total 700W Solar Input Connect In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Parallel)</a:t>
            </a:r>
            <a:endParaRPr sz="500">
              <a:latin typeface="BLUETTI 3.0 Normal"/>
              <a:cs typeface="BLUETTI 3.0 Norm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2623" y="1315542"/>
            <a:ext cx="1651355" cy="165136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4091" y="1033128"/>
            <a:ext cx="201091" cy="2010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132783" y="968060"/>
            <a:ext cx="864235" cy="4813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050" dirty="0">
                <a:solidFill>
                  <a:srgbClr val="FFFFFF"/>
                </a:solidFill>
                <a:latin typeface="BLUETTI 3.0 Normal"/>
                <a:cs typeface="BLUETTI 3.0 Normal"/>
              </a:rPr>
              <a:t>3</a:t>
            </a:r>
            <a:endParaRPr sz="1050">
              <a:latin typeface="BLUETTI 3.0 Normal"/>
              <a:cs typeface="BLUETTI 3.0 Normal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BLUETTI 3.0 Normal"/>
                <a:cs typeface="BLUETTI 3.0 Normal"/>
              </a:rPr>
              <a:t>Solar</a:t>
            </a:r>
            <a:r>
              <a:rPr sz="1000" spc="30" dirty="0">
                <a:latin typeface="BLUETTI 3.0 Normal"/>
                <a:cs typeface="BLUETTI 3.0 Normal"/>
              </a:rPr>
              <a:t> </a:t>
            </a:r>
            <a:r>
              <a:rPr sz="1000" spc="-10" dirty="0">
                <a:latin typeface="BLUETTI 3.0 Normal"/>
                <a:cs typeface="BLUETTI 3.0 Normal"/>
              </a:rPr>
              <a:t>Package</a:t>
            </a:r>
            <a:endParaRPr sz="1000">
              <a:latin typeface="BLUETTI 3.0 Normal"/>
              <a:cs typeface="BLUETTI 3.0 Norm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7271" y="793483"/>
            <a:ext cx="1974850" cy="2567305"/>
          </a:xfrm>
          <a:custGeom>
            <a:avLst/>
            <a:gdLst/>
            <a:ahLst/>
            <a:cxnLst/>
            <a:rect l="l" t="t" r="r" b="b"/>
            <a:pathLst>
              <a:path w="1974850" h="2567304">
                <a:moveTo>
                  <a:pt x="1903209" y="2567292"/>
                </a:moveTo>
                <a:lnTo>
                  <a:pt x="71513" y="2567292"/>
                </a:lnTo>
                <a:lnTo>
                  <a:pt x="43676" y="2561672"/>
                </a:lnTo>
                <a:lnTo>
                  <a:pt x="20945" y="2546346"/>
                </a:lnTo>
                <a:lnTo>
                  <a:pt x="5619" y="2523615"/>
                </a:lnTo>
                <a:lnTo>
                  <a:pt x="0" y="2495778"/>
                </a:lnTo>
                <a:lnTo>
                  <a:pt x="0" y="71513"/>
                </a:lnTo>
                <a:lnTo>
                  <a:pt x="5619" y="43676"/>
                </a:lnTo>
                <a:lnTo>
                  <a:pt x="20945" y="20945"/>
                </a:lnTo>
                <a:lnTo>
                  <a:pt x="43676" y="5619"/>
                </a:lnTo>
                <a:lnTo>
                  <a:pt x="71513" y="0"/>
                </a:lnTo>
                <a:lnTo>
                  <a:pt x="1903209" y="0"/>
                </a:lnTo>
                <a:lnTo>
                  <a:pt x="1931046" y="5619"/>
                </a:lnTo>
                <a:lnTo>
                  <a:pt x="1953777" y="20945"/>
                </a:lnTo>
                <a:lnTo>
                  <a:pt x="1969103" y="43676"/>
                </a:lnTo>
                <a:lnTo>
                  <a:pt x="1974723" y="71513"/>
                </a:lnTo>
                <a:lnTo>
                  <a:pt x="1974723" y="2495778"/>
                </a:lnTo>
                <a:lnTo>
                  <a:pt x="1969103" y="2523615"/>
                </a:lnTo>
                <a:lnTo>
                  <a:pt x="1953777" y="2546346"/>
                </a:lnTo>
                <a:lnTo>
                  <a:pt x="1931046" y="2561672"/>
                </a:lnTo>
                <a:lnTo>
                  <a:pt x="1903209" y="2567292"/>
                </a:lnTo>
                <a:close/>
              </a:path>
            </a:pathLst>
          </a:custGeom>
          <a:ln w="6311">
            <a:solidFill>
              <a:srgbClr val="FF6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780734" y="2730713"/>
            <a:ext cx="1568450" cy="3790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595757"/>
                </a:solidFill>
                <a:latin typeface="BLUETTI 3.0 Normal"/>
                <a:cs typeface="BLUETTI 3.0 Normal"/>
              </a:rPr>
              <a:t>Premium 200 </a:t>
            </a:r>
            <a:r>
              <a:rPr sz="600" spc="-25" dirty="0">
                <a:solidFill>
                  <a:srgbClr val="595757"/>
                </a:solidFill>
                <a:latin typeface="BLUETTI 3.0 Normal"/>
                <a:cs typeface="BLUETTI 3.0 Normal"/>
              </a:rPr>
              <a:t>V2</a:t>
            </a:r>
            <a:endParaRPr sz="600">
              <a:latin typeface="BLUETTI 3.0 Normal"/>
              <a:cs typeface="BLUETTI 3.0 Normal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595757"/>
                </a:solidFill>
                <a:latin typeface="BLUETTI 3.0 Normal"/>
                <a:cs typeface="BLUETTI 3.0 Normal"/>
              </a:rPr>
              <a:t>4 x 200W BLUETTI FOLDABLE SOLAR </a:t>
            </a:r>
            <a:r>
              <a:rPr sz="6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PANEL</a:t>
            </a:r>
            <a:endParaRPr sz="600">
              <a:latin typeface="BLUETTI 3.0 Normal"/>
              <a:cs typeface="BLUETTI 3.0 Norm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500" dirty="0">
                <a:solidFill>
                  <a:srgbClr val="595757"/>
                </a:solidFill>
                <a:latin typeface="BLUETTI 3.0 Normal"/>
                <a:cs typeface="BLUETTI 3.0 Normal"/>
              </a:rPr>
              <a:t>(Total 800W Solar Input Connect In </a:t>
            </a:r>
            <a:r>
              <a:rPr sz="500" spc="-10" dirty="0">
                <a:solidFill>
                  <a:srgbClr val="595757"/>
                </a:solidFill>
                <a:latin typeface="BLUETTI 3.0 Normal"/>
                <a:cs typeface="BLUETTI 3.0 Normal"/>
              </a:rPr>
              <a:t>Parallel)</a:t>
            </a:r>
            <a:endParaRPr sz="500">
              <a:latin typeface="BLUETTI 3.0 Normal"/>
              <a:cs typeface="BLUETTI 3.0 Norm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8951" y="1315542"/>
            <a:ext cx="1651358" cy="165136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Technology</a:t>
            </a:r>
            <a:r>
              <a:rPr spc="25" dirty="0"/>
              <a:t> </a:t>
            </a:r>
            <a:r>
              <a:rPr dirty="0"/>
              <a:t>Pioneer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Clean</a:t>
            </a:r>
            <a:r>
              <a:rPr spc="30" dirty="0"/>
              <a:t> </a:t>
            </a:r>
            <a:r>
              <a:rPr spc="-10" dirty="0"/>
              <a:t>Energy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WPS 演示</Application>
  <PresentationFormat>自定义</PresentationFormat>
  <Paragraphs>244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BLUETTI 3.0</vt:lpstr>
      <vt:lpstr>Segoe Print</vt:lpstr>
      <vt:lpstr>BLUETTI 3.0 Normal</vt:lpstr>
      <vt:lpstr>BLUETTI 3.0 Medium</vt:lpstr>
      <vt:lpstr>Times New Roman</vt:lpstr>
      <vt:lpstr>微软雅黑</vt:lpstr>
      <vt:lpstr>Arial Unicode MS</vt:lpstr>
      <vt:lpstr>Calibri</vt:lpstr>
      <vt:lpstr>Office Theme</vt:lpstr>
      <vt:lpstr>BLUETTI Premium 200 V2</vt:lpstr>
      <vt:lpstr>BLUETTI Premium 200 V2</vt:lpstr>
      <vt:lpstr>Choose Your 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200 V2 产品介绍PPT-241127-1</dc:title>
  <dc:creator/>
  <cp:lastModifiedBy>文子</cp:lastModifiedBy>
  <cp:revision>2</cp:revision>
  <dcterms:created xsi:type="dcterms:W3CDTF">2024-11-27T08:38:00Z</dcterms:created>
  <dcterms:modified xsi:type="dcterms:W3CDTF">2025-01-14T06:02:13Z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2024-11-27T08:00:00Z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2024-11-27T08:00:00Z</vt:filetime>
  </property>
  <property fmtid="{D5CDD505-2E9C-101B-9397-08002B2CF9AE}" pid="5" name="ICV">
    <vt:lpwstr>DC46E76F3C2845FD81B3A574516E0F4F_12</vt:lpwstr>
  </property>
  <property fmtid="{D5CDD505-2E9C-101B-9397-08002B2CF9AE}" pid="6" name="KSOProductBuildVer">
    <vt:lpwstr>2052-12.1.0.19770</vt:lpwstr>
  </property>
</Properties>
</file>